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9" r:id="rId1"/>
  </p:sldMasterIdLst>
  <p:notesMasterIdLst>
    <p:notesMasterId r:id="rId22"/>
  </p:notesMasterIdLst>
  <p:sldIdLst>
    <p:sldId id="256" r:id="rId2"/>
    <p:sldId id="257" r:id="rId3"/>
    <p:sldId id="258" r:id="rId4"/>
    <p:sldId id="260" r:id="rId5"/>
    <p:sldId id="278" r:id="rId6"/>
    <p:sldId id="279" r:id="rId7"/>
    <p:sldId id="280" r:id="rId8"/>
    <p:sldId id="274" r:id="rId9"/>
    <p:sldId id="283" r:id="rId10"/>
    <p:sldId id="289" r:id="rId11"/>
    <p:sldId id="276" r:id="rId12"/>
    <p:sldId id="281" r:id="rId13"/>
    <p:sldId id="284" r:id="rId14"/>
    <p:sldId id="282" r:id="rId15"/>
    <p:sldId id="286" r:id="rId16"/>
    <p:sldId id="287" r:id="rId17"/>
    <p:sldId id="285" r:id="rId18"/>
    <p:sldId id="277" r:id="rId19"/>
    <p:sldId id="265" r:id="rId20"/>
    <p:sldId id="266" r:id="rId21"/>
  </p:sldIdLst>
  <p:sldSz cx="9144000" cy="6858000" type="screen4x3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73C4"/>
    <a:srgbClr val="8597B0"/>
    <a:srgbClr val="001F61"/>
    <a:srgbClr val="7C7C7C"/>
    <a:srgbClr val="000100"/>
    <a:srgbClr val="222A35"/>
    <a:srgbClr val="FF2F92"/>
    <a:srgbClr val="1E4E79"/>
    <a:srgbClr val="4471C4"/>
    <a:srgbClr val="EF53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0"/>
    <p:restoredTop sz="94710"/>
  </p:normalViewPr>
  <p:slideViewPr>
    <p:cSldViewPr snapToGrid="0" snapToObjects="1">
      <p:cViewPr>
        <p:scale>
          <a:sx n="152" d="100"/>
          <a:sy n="152" d="100"/>
        </p:scale>
        <p:origin x="1264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22C9D-ED93-D442-94EC-1167B11F3333}" type="datetimeFigureOut">
              <a:rPr kumimoji="1" lang="ko-Kore-KR" altLang="en-US" smtClean="0"/>
              <a:t>2020. 11. 25.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C7ADC3-A1B0-474D-87B2-36AB99EE795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6476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C7ADC3-A1B0-474D-87B2-36AB99EE795C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1469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C0F64E-0871-E447-993A-505C73448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6CB5C2C-0C90-A74D-9D8D-2892B4D2C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083ECE-1710-0841-A97F-C2A28B87BF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B7879C-C0DF-F742-979F-53A195BEF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0A2BD9-3CB8-144A-BB80-D5F865E80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805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AA4EE5-35BE-C54C-B83C-C74191FD0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D913F8-8B02-804A-B347-6180278C9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F9A4AD-1946-9943-8152-906A7F6EE1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6ADA9C-8E69-4342-82AB-78FF44BAB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14D56A-5779-CA4C-ABE7-6ECE8D94A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22076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BEC289-A8A7-4C46-B75D-830567C9E0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08B38C-733B-7F4B-8535-68E1900E77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CEB17D-0568-BD43-8783-475F07F2C1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82C1A6-E828-6C4C-BB0C-8C97AA016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8C18D9-4108-B942-A917-B46EC46F0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94565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BB29B9-817F-AF4B-8E62-2A508EE36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49849" y="6492875"/>
            <a:ext cx="471063" cy="365125"/>
          </a:xfrm>
          <a:prstGeom prst="rect">
            <a:avLst/>
          </a:prstGeo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‹#›</a:t>
            </a:fld>
            <a:endParaRPr kumimoji="1" lang="ko-Kore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8872789-1C89-1841-BF33-CC89AC527285}"/>
              </a:ext>
            </a:extLst>
          </p:cNvPr>
          <p:cNvSpPr/>
          <p:nvPr userDrawn="1"/>
        </p:nvSpPr>
        <p:spPr>
          <a:xfrm>
            <a:off x="0" y="0"/>
            <a:ext cx="9144000" cy="33793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1EFA2373-DB50-D64D-9AD6-B7A79BDDAC32}"/>
              </a:ext>
            </a:extLst>
          </p:cNvPr>
          <p:cNvSpPr/>
          <p:nvPr userDrawn="1"/>
        </p:nvSpPr>
        <p:spPr>
          <a:xfrm>
            <a:off x="636102" y="89450"/>
            <a:ext cx="149089" cy="149089"/>
          </a:xfrm>
          <a:prstGeom prst="ellipse">
            <a:avLst/>
          </a:prstGeom>
          <a:solidFill>
            <a:srgbClr val="41CF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D22D3E83-899D-4D45-BA3E-09C4BA0B1A19}"/>
              </a:ext>
            </a:extLst>
          </p:cNvPr>
          <p:cNvSpPr/>
          <p:nvPr userDrawn="1"/>
        </p:nvSpPr>
        <p:spPr>
          <a:xfrm>
            <a:off x="380999" y="89450"/>
            <a:ext cx="149089" cy="149089"/>
          </a:xfrm>
          <a:prstGeom prst="ellipse">
            <a:avLst/>
          </a:prstGeom>
          <a:solidFill>
            <a:srgbClr val="FFE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E4139360-6583-6E4E-907F-BA1C8A38667C}"/>
              </a:ext>
            </a:extLst>
          </p:cNvPr>
          <p:cNvSpPr/>
          <p:nvPr userDrawn="1"/>
        </p:nvSpPr>
        <p:spPr>
          <a:xfrm>
            <a:off x="125896" y="89450"/>
            <a:ext cx="149089" cy="149089"/>
          </a:xfrm>
          <a:prstGeom prst="ellipse">
            <a:avLst/>
          </a:prstGeom>
          <a:solidFill>
            <a:srgbClr val="EF53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0D0C2F-F6CF-C046-A42B-7ED51271AF23}"/>
              </a:ext>
            </a:extLst>
          </p:cNvPr>
          <p:cNvSpPr txBox="1"/>
          <p:nvPr userDrawn="1"/>
        </p:nvSpPr>
        <p:spPr>
          <a:xfrm>
            <a:off x="2377111" y="24702"/>
            <a:ext cx="415455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500" b="0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광운대학교 컴퓨터정보공학부 </a:t>
            </a:r>
            <a:r>
              <a:rPr kumimoji="1" lang="en-US" altLang="ko-KR" sz="1500" b="0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6</a:t>
            </a:r>
            <a:r>
              <a:rPr kumimoji="1" lang="ko-KR" altLang="en-US" sz="1500" b="0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조</a:t>
            </a:r>
            <a:endParaRPr kumimoji="1" lang="ko-Kore-KR" altLang="en-US" sz="1500" b="0" dirty="0">
              <a:solidFill>
                <a:schemeClr val="bg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15005C2D-1EC9-2848-9243-75AF0F7B81C9}"/>
              </a:ext>
            </a:extLst>
          </p:cNvPr>
          <p:cNvCxnSpPr>
            <a:cxnSpLocks/>
          </p:cNvCxnSpPr>
          <p:nvPr userDrawn="1"/>
        </p:nvCxnSpPr>
        <p:spPr>
          <a:xfrm>
            <a:off x="145773" y="1023730"/>
            <a:ext cx="619539" cy="0"/>
          </a:xfrm>
          <a:prstGeom prst="line">
            <a:avLst/>
          </a:prstGeom>
          <a:ln w="38100">
            <a:solidFill>
              <a:srgbClr val="222A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680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3F5543-5019-6C42-B992-9D4479D84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479C5D-AEB3-024A-A28A-40F4C11F2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C9206A-39D3-5B49-A68B-4AFCD5E299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8DF4BE-EE1A-644F-958E-EEBF08576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73EAD3-0976-2A46-B981-D7DDE0C66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26813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EEF554-D3D5-1A48-A399-61CE284F5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F78B0B-429C-B348-9668-2C2796FAE8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7C062E-8227-F747-9855-9A5A98001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F85473-3E5E-F044-9EC6-7142BF954E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442AB0-AE28-D44A-9A25-842FC71BC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59299B-BC3F-A548-A84B-0B30A68A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8134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1D00E8-3C39-7141-AEDB-F2A777E22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1CF4B4-E0D0-F34B-A587-276DB5297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3B3893-7C1F-4448-9078-B6C9C8CE3C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F9B3F6-CBDF-8D45-AFB8-C46B09BDCE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B36FAC9-D2D8-9945-88AA-1979C1F27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964553-7580-9B4E-B221-9BC8B3141E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A7027C4-654F-7145-8315-2A3BFD01C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9ABA77C-BA60-C54D-BB0A-4353CF760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64615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F63838-9952-7D46-B4A2-62C245C64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00246E-EF37-8E4D-AD50-18C0EB01C3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C8CFC0-EE27-D240-B919-DAA047649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25B0E0-ABE3-F141-B505-63F625938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3535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1C1F0E9-ED8F-D445-A6AE-A0F52B563E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28A465-A314-384E-A56C-DE1E0247D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A473628-EDA2-F944-85F6-AEFBD7B42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88453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949F6-E803-9048-890E-79F960724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D23F5A-82A6-8C4A-AF7C-991220CB3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9DCA1C1-0179-3A40-8003-04017AE2F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ABB7B1-D95C-8942-8DDC-01097A852A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BDE10E-4568-3448-B67F-A2993A96D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A3A751-5F83-0F4F-B551-554BFC0CC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08551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4C7B5-8C6F-3B47-928D-D9D0B59D5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DA116AC-944B-8348-9B0D-CBA958804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9DE3EAD-F5FA-AB45-898D-9C8796DBC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0BC068-3D9E-BF4C-88F9-441FC085B7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D28B25-6F52-7F49-86AF-F50FE82A1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3F4558-8D1D-A045-8193-4187E0C45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6095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3349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hyperlink" Target="https://youtu.be/6L8k2tMKGU8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m.hani.co.kr/arti/science/future/926150.html" TargetMode="External"/><Relationship Id="rId7" Type="http://schemas.openxmlformats.org/officeDocument/2006/relationships/hyperlink" Target="https://codevang.tistory.com/39" TargetMode="External"/><Relationship Id="rId2" Type="http://schemas.openxmlformats.org/officeDocument/2006/relationships/hyperlink" Target="http://m.hani.co.kr/arti/economy/it/870696.html#cb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lab.research.google.com/github/simoninithomas/Deep_reinforcement_learning_Course/blob/master/Q_Learning_with_FrozenLakev2.ipynb" TargetMode="External"/><Relationship Id="rId5" Type="http://schemas.openxmlformats.org/officeDocument/2006/relationships/hyperlink" Target="https://www.tensorflow.org/agents/tutorials/0_intro_rl" TargetMode="External"/><Relationship Id="rId4" Type="http://schemas.openxmlformats.org/officeDocument/2006/relationships/hyperlink" Target="https://hunkim.github.io/ml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Hyeon9mak/HCP_2020/blob/master/&#54924;&#51032;&#44592;&#47197;/2020-11-17-&#54924;&#51032;&#44592;&#47197;.m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Hyeon9mak/HCP_2020/blob/master/&#54924;&#51032;&#44592;&#47197;/2020-11-19-&#54924;&#51032;&#44592;&#47197;.md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Hyeon9mak/HCP_2020/blob/master/&#54924;&#51032;&#44592;&#47197;/2020-11-22-&#54924;&#51032;&#44592;&#47197;.m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BD7283F3-FD68-0B46-ACEF-F50C4484FF9B}"/>
              </a:ext>
            </a:extLst>
          </p:cNvPr>
          <p:cNvSpPr/>
          <p:nvPr/>
        </p:nvSpPr>
        <p:spPr>
          <a:xfrm>
            <a:off x="1755224" y="612227"/>
            <a:ext cx="5633545" cy="5633545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solidFill>
              <a:srgbClr val="4472C4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A23DAA-BD2F-064B-BC3D-0D4B31ED94CE}"/>
              </a:ext>
            </a:extLst>
          </p:cNvPr>
          <p:cNvSpPr txBox="1"/>
          <p:nvPr/>
        </p:nvSpPr>
        <p:spPr>
          <a:xfrm>
            <a:off x="2138856" y="4575109"/>
            <a:ext cx="48662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팀장 </a:t>
            </a:r>
            <a:r>
              <a:rPr kumimoji="1" lang="ko-KR" altLang="en-US" b="1" dirty="0">
                <a:solidFill>
                  <a:srgbClr val="FFEA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박정훈</a:t>
            </a:r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컴퓨터정보공학부 </a:t>
            </a:r>
            <a:r>
              <a:rPr kumimoji="1" lang="en-US" altLang="ko-KR" b="1" dirty="0">
                <a:solidFill>
                  <a:srgbClr val="FFEA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2020202074</a:t>
            </a:r>
          </a:p>
          <a:p>
            <a:pPr algn="ctr"/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팀원 </a:t>
            </a:r>
            <a:r>
              <a:rPr kumimoji="1" lang="ko-KR" altLang="en-US" b="1" dirty="0">
                <a:solidFill>
                  <a:srgbClr val="FFEA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김현중</a:t>
            </a:r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컴퓨터정보공학부 </a:t>
            </a:r>
            <a:r>
              <a:rPr kumimoji="1" lang="en-US" altLang="ko-KR" b="1" dirty="0">
                <a:solidFill>
                  <a:srgbClr val="FFEA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2020202041</a:t>
            </a:r>
          </a:p>
          <a:p>
            <a:pPr algn="ctr"/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팀원 </a:t>
            </a:r>
            <a:r>
              <a:rPr kumimoji="1" lang="ko-KR" altLang="en-US" b="1" dirty="0">
                <a:solidFill>
                  <a:srgbClr val="FFEA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최성우</a:t>
            </a:r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컴퓨터정보공학부 </a:t>
            </a:r>
            <a:r>
              <a:rPr kumimoji="1" lang="en-US" altLang="ko-KR" b="1" dirty="0">
                <a:solidFill>
                  <a:srgbClr val="FFEA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2019202081</a:t>
            </a:r>
          </a:p>
          <a:p>
            <a:pPr algn="ctr"/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팀원 </a:t>
            </a:r>
            <a:r>
              <a:rPr kumimoji="1" lang="ko-KR" altLang="en-US" b="1" dirty="0">
                <a:solidFill>
                  <a:srgbClr val="FFEA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최현구</a:t>
            </a:r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컴퓨터정보공학부 </a:t>
            </a:r>
            <a:r>
              <a:rPr kumimoji="1" lang="en-US" altLang="ko-KR" b="1" dirty="0">
                <a:solidFill>
                  <a:srgbClr val="FFEA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2015722010</a:t>
            </a:r>
            <a:endParaRPr kumimoji="1" lang="ko-Kore-KR" altLang="en-US" b="1" dirty="0">
              <a:solidFill>
                <a:srgbClr val="FFEA00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1B6C66-BB03-0743-81CA-66AFF9F44DC1}"/>
              </a:ext>
            </a:extLst>
          </p:cNvPr>
          <p:cNvSpPr txBox="1"/>
          <p:nvPr/>
        </p:nvSpPr>
        <p:spPr>
          <a:xfrm>
            <a:off x="1534505" y="1669608"/>
            <a:ext cx="607498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4000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포켓몬 </a:t>
            </a:r>
            <a:r>
              <a:rPr kumimoji="1" lang="ko-KR" altLang="en-US" sz="4000" b="1" dirty="0" err="1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길찾기</a:t>
            </a:r>
            <a:r>
              <a:rPr kumimoji="1" lang="ko-KR" altLang="en-US" sz="4000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게임</a:t>
            </a:r>
            <a:endParaRPr kumimoji="1" lang="en-US" altLang="ko-KR" sz="4000" b="1" dirty="0">
              <a:solidFill>
                <a:schemeClr val="bg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r>
              <a:rPr kumimoji="1" lang="en-US" altLang="ko-Kore-KR" sz="8000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6</a:t>
            </a:r>
            <a:r>
              <a:rPr kumimoji="1" lang="ko-KR" altLang="en-US" sz="8000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조</a:t>
            </a:r>
            <a:endParaRPr kumimoji="1" lang="en-US" altLang="ko-KR" sz="8000" b="1" dirty="0">
              <a:solidFill>
                <a:schemeClr val="bg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endParaRPr kumimoji="1" lang="ko-Kore-KR" altLang="en-US" sz="5000" b="1" dirty="0">
              <a:solidFill>
                <a:schemeClr val="bg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813715-6FA7-534D-AD9E-B0A3A70F2E3E}"/>
              </a:ext>
            </a:extLst>
          </p:cNvPr>
          <p:cNvSpPr txBox="1"/>
          <p:nvPr/>
        </p:nvSpPr>
        <p:spPr>
          <a:xfrm>
            <a:off x="2722175" y="3591712"/>
            <a:ext cx="369964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500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팀 프로젝트 최종보고서</a:t>
            </a:r>
            <a:endParaRPr kumimoji="1" lang="en-US" altLang="ko-KR" sz="2500" b="1" dirty="0">
              <a:solidFill>
                <a:schemeClr val="bg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r>
              <a:rPr kumimoji="1" lang="en-US" altLang="ko-KR" sz="2500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2020-11-23</a:t>
            </a:r>
            <a:endParaRPr kumimoji="1" lang="ko-Kore-KR" altLang="en-US" sz="2500" b="1" dirty="0">
              <a:solidFill>
                <a:schemeClr val="bg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323ED494-50E7-9742-84AA-5F209EADC204}"/>
              </a:ext>
            </a:extLst>
          </p:cNvPr>
          <p:cNvSpPr/>
          <p:nvPr/>
        </p:nvSpPr>
        <p:spPr>
          <a:xfrm>
            <a:off x="1952295" y="809295"/>
            <a:ext cx="5239410" cy="5239410"/>
          </a:xfrm>
          <a:prstGeom prst="roundRect">
            <a:avLst/>
          </a:prstGeom>
          <a:noFill/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66378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03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주요 알고리즘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49849" y="6343773"/>
            <a:ext cx="471063" cy="365125"/>
          </a:xfr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10</a:t>
            </a:fld>
            <a:endParaRPr kumimoji="1" lang="ko-Kore-KR" altLang="en-US" dirty="0"/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417ED257-8297-4240-B3FF-E73130994477}"/>
              </a:ext>
            </a:extLst>
          </p:cNvPr>
          <p:cNvGrpSpPr/>
          <p:nvPr/>
        </p:nvGrpSpPr>
        <p:grpSpPr>
          <a:xfrm>
            <a:off x="524129" y="1086259"/>
            <a:ext cx="7720353" cy="5440076"/>
            <a:chOff x="524129" y="1086259"/>
            <a:chExt cx="7720353" cy="5440076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01F082A6-A9D4-4E4B-BA05-E376E0E638A9}"/>
                </a:ext>
              </a:extLst>
            </p:cNvPr>
            <p:cNvGrpSpPr/>
            <p:nvPr/>
          </p:nvGrpSpPr>
          <p:grpSpPr>
            <a:xfrm>
              <a:off x="524129" y="1086259"/>
              <a:ext cx="7720353" cy="5440076"/>
              <a:chOff x="524129" y="1086259"/>
              <a:chExt cx="7720353" cy="5440076"/>
            </a:xfrm>
          </p:grpSpPr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17DB4F84-2BE5-6F4B-BE21-A58C5CCEF413}"/>
                  </a:ext>
                </a:extLst>
              </p:cNvPr>
              <p:cNvPicPr/>
              <p:nvPr/>
            </p:nvPicPr>
            <p:blipFill rotWithShape="1">
              <a:blip r:embed="rId3"/>
              <a:srcRect b="40010"/>
              <a:stretch/>
            </p:blipFill>
            <p:spPr>
              <a:xfrm>
                <a:off x="524129" y="1086259"/>
                <a:ext cx="4081780" cy="4943066"/>
              </a:xfrm>
              <a:prstGeom prst="rect">
                <a:avLst/>
              </a:prstGeom>
            </p:spPr>
          </p:pic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A27FEC17-5520-7A4E-9C4A-D293E66E2E3A}"/>
                  </a:ext>
                </a:extLst>
              </p:cNvPr>
              <p:cNvPicPr/>
              <p:nvPr/>
            </p:nvPicPr>
            <p:blipFill rotWithShape="1">
              <a:blip r:embed="rId3"/>
              <a:srcRect t="59990"/>
              <a:stretch/>
            </p:blipFill>
            <p:spPr>
              <a:xfrm>
                <a:off x="4162702" y="3229641"/>
                <a:ext cx="4081780" cy="3296694"/>
              </a:xfrm>
              <a:prstGeom prst="rect">
                <a:avLst/>
              </a:prstGeom>
            </p:spPr>
          </p:pic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89A1AA56-E854-624B-8B72-8F52B2799FDF}"/>
                  </a:ext>
                </a:extLst>
              </p:cNvPr>
              <p:cNvSpPr/>
              <p:nvPr/>
            </p:nvSpPr>
            <p:spPr>
              <a:xfrm>
                <a:off x="3408730" y="2681953"/>
                <a:ext cx="1723696" cy="36618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  <p:cxnSp>
          <p:nvCxnSpPr>
            <p:cNvPr id="21" name="직선 연결선[R] 20">
              <a:extLst>
                <a:ext uri="{FF2B5EF4-FFF2-40B4-BE49-F238E27FC236}">
                  <a16:creationId xmlns:a16="http://schemas.microsoft.com/office/drawing/2014/main" id="{AD6CE91B-24DB-4B4C-90C0-7D39717DB974}"/>
                </a:ext>
              </a:extLst>
            </p:cNvPr>
            <p:cNvCxnSpPr>
              <a:cxnSpLocks/>
            </p:cNvCxnSpPr>
            <p:nvPr/>
          </p:nvCxnSpPr>
          <p:spPr>
            <a:xfrm>
              <a:off x="2555688" y="6021233"/>
              <a:ext cx="1597683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[R] 22">
              <a:extLst>
                <a:ext uri="{FF2B5EF4-FFF2-40B4-BE49-F238E27FC236}">
                  <a16:creationId xmlns:a16="http://schemas.microsoft.com/office/drawing/2014/main" id="{666A8F4D-2D81-DD41-9280-B8249047CE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53371" y="2994270"/>
              <a:ext cx="9331" cy="303505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[R] 24">
              <a:extLst>
                <a:ext uri="{FF2B5EF4-FFF2-40B4-BE49-F238E27FC236}">
                  <a16:creationId xmlns:a16="http://schemas.microsoft.com/office/drawing/2014/main" id="{DBBBDA23-2F21-574E-9783-7C52BF77686C}"/>
                </a:ext>
              </a:extLst>
            </p:cNvPr>
            <p:cNvCxnSpPr>
              <a:cxnSpLocks/>
            </p:cNvCxnSpPr>
            <p:nvPr/>
          </p:nvCxnSpPr>
          <p:spPr>
            <a:xfrm>
              <a:off x="4158368" y="2994269"/>
              <a:ext cx="204421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[R] 27">
              <a:extLst>
                <a:ext uri="{FF2B5EF4-FFF2-40B4-BE49-F238E27FC236}">
                  <a16:creationId xmlns:a16="http://schemas.microsoft.com/office/drawing/2014/main" id="{DCBD6418-7E88-A740-8290-5DC7351649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97586" y="2994269"/>
              <a:ext cx="0" cy="2447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[R] 36">
              <a:extLst>
                <a:ext uri="{FF2B5EF4-FFF2-40B4-BE49-F238E27FC236}">
                  <a16:creationId xmlns:a16="http://schemas.microsoft.com/office/drawing/2014/main" id="{4ADA5845-927D-BC40-AAEC-BE156F0285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14369" y="2681953"/>
              <a:ext cx="0" cy="6099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[R] 37">
              <a:extLst>
                <a:ext uri="{FF2B5EF4-FFF2-40B4-BE49-F238E27FC236}">
                  <a16:creationId xmlns:a16="http://schemas.microsoft.com/office/drawing/2014/main" id="{3C7DF2E9-BB04-AD43-8665-3D8AA9173455}"/>
                </a:ext>
              </a:extLst>
            </p:cNvPr>
            <p:cNvCxnSpPr>
              <a:cxnSpLocks/>
            </p:cNvCxnSpPr>
            <p:nvPr/>
          </p:nvCxnSpPr>
          <p:spPr>
            <a:xfrm>
              <a:off x="2565019" y="3285635"/>
              <a:ext cx="144935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[R] 40">
              <a:extLst>
                <a:ext uri="{FF2B5EF4-FFF2-40B4-BE49-F238E27FC236}">
                  <a16:creationId xmlns:a16="http://schemas.microsoft.com/office/drawing/2014/main" id="{671DBDB7-553D-714D-AD56-E0168D0EDA86}"/>
                </a:ext>
              </a:extLst>
            </p:cNvPr>
            <p:cNvCxnSpPr>
              <a:cxnSpLocks/>
            </p:cNvCxnSpPr>
            <p:nvPr/>
          </p:nvCxnSpPr>
          <p:spPr>
            <a:xfrm>
              <a:off x="4014369" y="2681953"/>
              <a:ext cx="398639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[R] 43">
              <a:extLst>
                <a:ext uri="{FF2B5EF4-FFF2-40B4-BE49-F238E27FC236}">
                  <a16:creationId xmlns:a16="http://schemas.microsoft.com/office/drawing/2014/main" id="{FC7D3977-4FA9-0849-BFC0-84D771B316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00760" y="2681953"/>
              <a:ext cx="0" cy="286109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[R] 49">
              <a:extLst>
                <a:ext uri="{FF2B5EF4-FFF2-40B4-BE49-F238E27FC236}">
                  <a16:creationId xmlns:a16="http://schemas.microsoft.com/office/drawing/2014/main" id="{F6F6BBB9-BB8F-AC4C-899A-ED65F2601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45983" y="2419519"/>
              <a:ext cx="0" cy="4502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[R] 50">
              <a:extLst>
                <a:ext uri="{FF2B5EF4-FFF2-40B4-BE49-F238E27FC236}">
                  <a16:creationId xmlns:a16="http://schemas.microsoft.com/office/drawing/2014/main" id="{DA6153DD-EC41-D24E-B944-86822C6A32E6}"/>
                </a:ext>
              </a:extLst>
            </p:cNvPr>
            <p:cNvCxnSpPr>
              <a:cxnSpLocks/>
            </p:cNvCxnSpPr>
            <p:nvPr/>
          </p:nvCxnSpPr>
          <p:spPr>
            <a:xfrm>
              <a:off x="2565019" y="2863500"/>
              <a:ext cx="1180964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[R] 52">
              <a:extLst>
                <a:ext uri="{FF2B5EF4-FFF2-40B4-BE49-F238E27FC236}">
                  <a16:creationId xmlns:a16="http://schemas.microsoft.com/office/drawing/2014/main" id="{C8168156-A95E-7942-AEFF-BADFA56EF937}"/>
                </a:ext>
              </a:extLst>
            </p:cNvPr>
            <p:cNvCxnSpPr>
              <a:cxnSpLocks/>
            </p:cNvCxnSpPr>
            <p:nvPr/>
          </p:nvCxnSpPr>
          <p:spPr>
            <a:xfrm>
              <a:off x="3745983" y="2419519"/>
              <a:ext cx="437842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[R] 54">
              <a:extLst>
                <a:ext uri="{FF2B5EF4-FFF2-40B4-BE49-F238E27FC236}">
                  <a16:creationId xmlns:a16="http://schemas.microsoft.com/office/drawing/2014/main" id="{92227D3D-7251-304A-8302-6E0876A113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32496" y="2419519"/>
              <a:ext cx="0" cy="36098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[R] 56">
              <a:extLst>
                <a:ext uri="{FF2B5EF4-FFF2-40B4-BE49-F238E27FC236}">
                  <a16:creationId xmlns:a16="http://schemas.microsoft.com/office/drawing/2014/main" id="{C26840DB-9294-3340-9BB7-52670FE17B70}"/>
                </a:ext>
              </a:extLst>
            </p:cNvPr>
            <p:cNvCxnSpPr>
              <a:cxnSpLocks/>
            </p:cNvCxnSpPr>
            <p:nvPr/>
          </p:nvCxnSpPr>
          <p:spPr>
            <a:xfrm>
              <a:off x="743838" y="6143996"/>
              <a:ext cx="398639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[R] 57">
              <a:extLst>
                <a:ext uri="{FF2B5EF4-FFF2-40B4-BE49-F238E27FC236}">
                  <a16:creationId xmlns:a16="http://schemas.microsoft.com/office/drawing/2014/main" id="{2B34B2B4-F74E-3F40-8DB9-1CB4E7BBA4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30229" y="5648241"/>
              <a:ext cx="0" cy="4957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[R] 59">
              <a:extLst>
                <a:ext uri="{FF2B5EF4-FFF2-40B4-BE49-F238E27FC236}">
                  <a16:creationId xmlns:a16="http://schemas.microsoft.com/office/drawing/2014/main" id="{D8D3FA60-EEDE-8B45-88CD-43A90C6D9AF9}"/>
                </a:ext>
              </a:extLst>
            </p:cNvPr>
            <p:cNvCxnSpPr>
              <a:cxnSpLocks/>
            </p:cNvCxnSpPr>
            <p:nvPr/>
          </p:nvCxnSpPr>
          <p:spPr>
            <a:xfrm>
              <a:off x="4730229" y="5648241"/>
              <a:ext cx="1467357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[R] 61">
              <a:extLst>
                <a:ext uri="{FF2B5EF4-FFF2-40B4-BE49-F238E27FC236}">
                  <a16:creationId xmlns:a16="http://schemas.microsoft.com/office/drawing/2014/main" id="{81AFE01E-4169-7046-AD99-59BC31FC78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5746" y="3557792"/>
              <a:ext cx="0" cy="259429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[R] 62">
              <a:extLst>
                <a:ext uri="{FF2B5EF4-FFF2-40B4-BE49-F238E27FC236}">
                  <a16:creationId xmlns:a16="http://schemas.microsoft.com/office/drawing/2014/main" id="{C2E509A5-B307-A74B-B227-A39C56A4C196}"/>
                </a:ext>
              </a:extLst>
            </p:cNvPr>
            <p:cNvCxnSpPr>
              <a:cxnSpLocks/>
            </p:cNvCxnSpPr>
            <p:nvPr/>
          </p:nvCxnSpPr>
          <p:spPr>
            <a:xfrm>
              <a:off x="604039" y="6215475"/>
              <a:ext cx="5593547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[R] 64">
              <a:extLst>
                <a:ext uri="{FF2B5EF4-FFF2-40B4-BE49-F238E27FC236}">
                  <a16:creationId xmlns:a16="http://schemas.microsoft.com/office/drawing/2014/main" id="{025A348C-5380-0346-BB43-71E3452BFA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039" y="3116620"/>
              <a:ext cx="0" cy="309211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4586355F-1E70-8A48-A641-2EEB2D3810B4}"/>
                </a:ext>
              </a:extLst>
            </p:cNvPr>
            <p:cNvSpPr/>
            <p:nvPr/>
          </p:nvSpPr>
          <p:spPr>
            <a:xfrm>
              <a:off x="4972072" y="6161141"/>
              <a:ext cx="1291164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F54221B9-0789-724C-B50D-EF78D13050C8}"/>
              </a:ext>
            </a:extLst>
          </p:cNvPr>
          <p:cNvSpPr/>
          <p:nvPr/>
        </p:nvSpPr>
        <p:spPr>
          <a:xfrm>
            <a:off x="2365695" y="1325461"/>
            <a:ext cx="394283" cy="109056"/>
          </a:xfrm>
          <a:prstGeom prst="rect">
            <a:avLst/>
          </a:prstGeom>
          <a:solidFill>
            <a:srgbClr val="000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b="1" dirty="0"/>
              <a:t>시작</a:t>
            </a: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02C8309-B9FA-C748-93D7-1B6F79A9E059}"/>
              </a:ext>
            </a:extLst>
          </p:cNvPr>
          <p:cNvSpPr/>
          <p:nvPr/>
        </p:nvSpPr>
        <p:spPr>
          <a:xfrm>
            <a:off x="5985468" y="6333175"/>
            <a:ext cx="394283" cy="109056"/>
          </a:xfrm>
          <a:prstGeom prst="rect">
            <a:avLst/>
          </a:prstGeom>
          <a:solidFill>
            <a:srgbClr val="000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b="1" dirty="0"/>
              <a:t>종료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2C475E3-B712-064D-A44F-052AFCD63242}"/>
              </a:ext>
            </a:extLst>
          </p:cNvPr>
          <p:cNvSpPr/>
          <p:nvPr/>
        </p:nvSpPr>
        <p:spPr>
          <a:xfrm>
            <a:off x="2016129" y="1669589"/>
            <a:ext cx="1076636" cy="205130"/>
          </a:xfrm>
          <a:prstGeom prst="rect">
            <a:avLst/>
          </a:prstGeom>
          <a:solidFill>
            <a:srgbClr val="7C7C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800" b="1" dirty="0"/>
              <a:t>Cell </a:t>
            </a:r>
            <a:r>
              <a:rPr kumimoji="1" lang="ko-Kore-KR" altLang="en-US" sz="800" b="1" dirty="0"/>
              <a:t>자료구조</a:t>
            </a:r>
            <a:br>
              <a:rPr kumimoji="1" lang="en-US" altLang="ko-Kore-KR" sz="800" b="1" dirty="0"/>
            </a:br>
            <a:r>
              <a:rPr kumimoji="1" lang="ko-KR" altLang="en-US" sz="800" b="1" dirty="0"/>
              <a:t>선언 및 초기화</a:t>
            </a:r>
            <a:endParaRPr kumimoji="1" lang="ko-Kore-KR" altLang="en-US" sz="800" b="1" dirty="0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EE1C3377-05B9-FD41-9C8B-096D663D9C44}"/>
              </a:ext>
            </a:extLst>
          </p:cNvPr>
          <p:cNvSpPr/>
          <p:nvPr/>
        </p:nvSpPr>
        <p:spPr>
          <a:xfrm>
            <a:off x="1968991" y="2113521"/>
            <a:ext cx="1180965" cy="205130"/>
          </a:xfrm>
          <a:prstGeom prst="rect">
            <a:avLst/>
          </a:prstGeom>
          <a:solidFill>
            <a:srgbClr val="001F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800" b="1" dirty="0"/>
              <a:t>”</a:t>
            </a:r>
            <a:r>
              <a:rPr kumimoji="1" lang="en-US" altLang="ko-Kore-KR" sz="800" b="1" dirty="0" err="1"/>
              <a:t>Map.txt</a:t>
            </a:r>
            <a:r>
              <a:rPr kumimoji="1" lang="en-US" altLang="ko-Kore-KR" sz="800" b="1" dirty="0"/>
              <a:t>”</a:t>
            </a:r>
            <a:r>
              <a:rPr kumimoji="1" lang="ko-KR" altLang="en-US" sz="800" b="1" dirty="0"/>
              <a:t> 파일로부터</a:t>
            </a:r>
            <a:br>
              <a:rPr kumimoji="1" lang="en-US" altLang="ko-KR" sz="800" b="1" dirty="0"/>
            </a:br>
            <a:r>
              <a:rPr kumimoji="1" lang="ko-KR" altLang="en-US" sz="800" b="1" dirty="0" err="1"/>
              <a:t>게임맵</a:t>
            </a:r>
            <a:r>
              <a:rPr kumimoji="1" lang="ko-KR" altLang="en-US" sz="800" b="1" dirty="0"/>
              <a:t> 정보 가져오기</a:t>
            </a:r>
            <a:endParaRPr kumimoji="1" lang="ko-Kore-KR" altLang="en-US" sz="800" b="1" dirty="0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0F7CFCCE-A7A5-FC42-A257-F564B436C6E7}"/>
              </a:ext>
            </a:extLst>
          </p:cNvPr>
          <p:cNvSpPr/>
          <p:nvPr/>
        </p:nvSpPr>
        <p:spPr>
          <a:xfrm>
            <a:off x="2017370" y="2546547"/>
            <a:ext cx="1076636" cy="205130"/>
          </a:xfrm>
          <a:prstGeom prst="rect">
            <a:avLst/>
          </a:prstGeom>
          <a:solidFill>
            <a:srgbClr val="001F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b="1" dirty="0"/>
              <a:t>현재</a:t>
            </a:r>
            <a:r>
              <a:rPr kumimoji="1" lang="ko-KR" altLang="en-US" sz="800" b="1" dirty="0"/>
              <a:t> </a:t>
            </a:r>
            <a:r>
              <a:rPr kumimoji="1" lang="ko-KR" altLang="en-US" sz="800" b="1" dirty="0" err="1"/>
              <a:t>게임맵</a:t>
            </a:r>
            <a:r>
              <a:rPr kumimoji="1" lang="ko-KR" altLang="en-US" sz="800" b="1" dirty="0"/>
              <a:t> 출력</a:t>
            </a:r>
            <a:endParaRPr kumimoji="1" lang="ko-Kore-KR" altLang="en-US" sz="800" b="1" dirty="0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15664B7-7D5F-404A-B1CF-4DA7EDA85215}"/>
              </a:ext>
            </a:extLst>
          </p:cNvPr>
          <p:cNvSpPr/>
          <p:nvPr/>
        </p:nvSpPr>
        <p:spPr>
          <a:xfrm>
            <a:off x="1101667" y="4155997"/>
            <a:ext cx="795019" cy="191397"/>
          </a:xfrm>
          <a:prstGeom prst="rect">
            <a:avLst/>
          </a:prstGeom>
          <a:solidFill>
            <a:srgbClr val="4573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b="1" dirty="0"/>
              <a:t>이동</a:t>
            </a:r>
            <a:r>
              <a:rPr kumimoji="1" lang="ko-KR" altLang="en-US" sz="800" b="1" dirty="0"/>
              <a:t> </a:t>
            </a:r>
            <a:r>
              <a:rPr kumimoji="1" lang="ko-Kore-KR" altLang="en-US" sz="800" b="1" dirty="0"/>
              <a:t>경로</a:t>
            </a:r>
            <a:r>
              <a:rPr kumimoji="1" lang="ko-KR" altLang="en-US" sz="800" b="1" dirty="0"/>
              <a:t> 붉은색 표기</a:t>
            </a:r>
            <a:endParaRPr kumimoji="1" lang="ko-Kore-KR" altLang="en-US" sz="800" b="1" dirty="0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62CC1B7B-8A41-CC41-834B-A9397D035436}"/>
              </a:ext>
            </a:extLst>
          </p:cNvPr>
          <p:cNvSpPr/>
          <p:nvPr/>
        </p:nvSpPr>
        <p:spPr>
          <a:xfrm>
            <a:off x="1846360" y="4686010"/>
            <a:ext cx="1422572" cy="370458"/>
          </a:xfrm>
          <a:prstGeom prst="rect">
            <a:avLst/>
          </a:prstGeom>
          <a:solidFill>
            <a:srgbClr val="4573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b="1" dirty="0"/>
              <a:t>캐릭터</a:t>
            </a:r>
            <a:r>
              <a:rPr kumimoji="1" lang="ko-KR" altLang="en-US" sz="800" b="1" dirty="0"/>
              <a:t> 이동경로 동기화</a:t>
            </a:r>
            <a:endParaRPr kumimoji="1" lang="ko-Kore-KR" altLang="en-US" sz="800" b="1" dirty="0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F4552AC6-D7F2-6C48-ADFB-58EADE736042}"/>
              </a:ext>
            </a:extLst>
          </p:cNvPr>
          <p:cNvSpPr/>
          <p:nvPr/>
        </p:nvSpPr>
        <p:spPr>
          <a:xfrm>
            <a:off x="5659268" y="5812081"/>
            <a:ext cx="1076636" cy="205130"/>
          </a:xfrm>
          <a:prstGeom prst="rect">
            <a:avLst/>
          </a:prstGeom>
          <a:solidFill>
            <a:srgbClr val="4573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800" b="1" dirty="0"/>
              <a:t>EPISODE += 1</a:t>
            </a:r>
            <a:endParaRPr kumimoji="1" lang="ko-Kore-KR" altLang="en-US" sz="800" b="1" dirty="0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E422CAD0-24D9-B943-983B-EA1777FE0575}"/>
              </a:ext>
            </a:extLst>
          </p:cNvPr>
          <p:cNvSpPr/>
          <p:nvPr/>
        </p:nvSpPr>
        <p:spPr>
          <a:xfrm>
            <a:off x="6922214" y="3574569"/>
            <a:ext cx="696526" cy="142435"/>
          </a:xfrm>
          <a:prstGeom prst="rect">
            <a:avLst/>
          </a:prstGeom>
          <a:solidFill>
            <a:srgbClr val="4573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800" b="1" dirty="0"/>
              <a:t>상 이동</a:t>
            </a:r>
            <a:endParaRPr kumimoji="1" lang="ko-Kore-KR" altLang="en-US" sz="800" b="1" dirty="0"/>
          </a:p>
        </p:txBody>
      </p:sp>
      <p:sp>
        <p:nvSpPr>
          <p:cNvPr id="91" name="다이아몬드 90">
            <a:extLst>
              <a:ext uri="{FF2B5EF4-FFF2-40B4-BE49-F238E27FC236}">
                <a16:creationId xmlns:a16="http://schemas.microsoft.com/office/drawing/2014/main" id="{74AD3A57-B5A5-3542-ABCF-29F63ABB7BAF}"/>
              </a:ext>
            </a:extLst>
          </p:cNvPr>
          <p:cNvSpPr/>
          <p:nvPr/>
        </p:nvSpPr>
        <p:spPr>
          <a:xfrm>
            <a:off x="1756846" y="2926889"/>
            <a:ext cx="1597683" cy="312084"/>
          </a:xfrm>
          <a:prstGeom prst="diamond">
            <a:avLst/>
          </a:prstGeom>
          <a:solidFill>
            <a:srgbClr val="85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800" b="1" dirty="0"/>
              <a:t>EPISODE</a:t>
            </a:r>
            <a:r>
              <a:rPr kumimoji="1" lang="ko-KR" altLang="en-US" sz="800" b="1" dirty="0"/>
              <a:t> </a:t>
            </a:r>
            <a:r>
              <a:rPr kumimoji="1" lang="en-US" altLang="ko-KR" sz="800" b="1" dirty="0"/>
              <a:t>&lt;=</a:t>
            </a:r>
            <a:r>
              <a:rPr kumimoji="1" lang="ko-KR" altLang="en-US" sz="800" b="1" dirty="0"/>
              <a:t> </a:t>
            </a:r>
            <a:r>
              <a:rPr kumimoji="1" lang="en-US" altLang="ko-KR" sz="800" b="1" dirty="0"/>
              <a:t>30,000?</a:t>
            </a:r>
            <a:endParaRPr kumimoji="1" lang="ko-Kore-KR" altLang="en-US" sz="800" b="1" dirty="0"/>
          </a:p>
        </p:txBody>
      </p:sp>
      <p:sp>
        <p:nvSpPr>
          <p:cNvPr id="92" name="다이아몬드 91">
            <a:extLst>
              <a:ext uri="{FF2B5EF4-FFF2-40B4-BE49-F238E27FC236}">
                <a16:creationId xmlns:a16="http://schemas.microsoft.com/office/drawing/2014/main" id="{DE001310-A9D1-0347-9FDE-1DF6AF59762B}"/>
              </a:ext>
            </a:extLst>
          </p:cNvPr>
          <p:cNvSpPr/>
          <p:nvPr/>
        </p:nvSpPr>
        <p:spPr>
          <a:xfrm>
            <a:off x="1783946" y="3374365"/>
            <a:ext cx="1597683" cy="312084"/>
          </a:xfrm>
          <a:prstGeom prst="diamond">
            <a:avLst/>
          </a:prstGeom>
          <a:solidFill>
            <a:srgbClr val="85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800" b="1" dirty="0"/>
              <a:t>목표지점 도착</a:t>
            </a:r>
            <a:r>
              <a:rPr kumimoji="1" lang="en-US" altLang="ko-KR" sz="800" b="1" dirty="0"/>
              <a:t>?</a:t>
            </a:r>
            <a:endParaRPr kumimoji="1" lang="ko-Kore-KR" altLang="en-US" sz="800" b="1" dirty="0"/>
          </a:p>
        </p:txBody>
      </p:sp>
      <p:sp>
        <p:nvSpPr>
          <p:cNvPr id="93" name="다이아몬드 92">
            <a:extLst>
              <a:ext uri="{FF2B5EF4-FFF2-40B4-BE49-F238E27FC236}">
                <a16:creationId xmlns:a16="http://schemas.microsoft.com/office/drawing/2014/main" id="{E8B118FB-C57C-5F41-B1AB-6B6234EA5C1D}"/>
              </a:ext>
            </a:extLst>
          </p:cNvPr>
          <p:cNvSpPr/>
          <p:nvPr/>
        </p:nvSpPr>
        <p:spPr>
          <a:xfrm>
            <a:off x="1761512" y="3823759"/>
            <a:ext cx="1597683" cy="312084"/>
          </a:xfrm>
          <a:prstGeom prst="diamond">
            <a:avLst/>
          </a:prstGeom>
          <a:solidFill>
            <a:srgbClr val="85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800" b="1" dirty="0"/>
              <a:t>EPISODE == 30,000?</a:t>
            </a:r>
            <a:endParaRPr kumimoji="1" lang="ko-Kore-KR" altLang="en-US" sz="800" b="1" dirty="0"/>
          </a:p>
        </p:txBody>
      </p:sp>
      <p:sp>
        <p:nvSpPr>
          <p:cNvPr id="94" name="다이아몬드 93">
            <a:extLst>
              <a:ext uri="{FF2B5EF4-FFF2-40B4-BE49-F238E27FC236}">
                <a16:creationId xmlns:a16="http://schemas.microsoft.com/office/drawing/2014/main" id="{8296DCC0-6F06-E44C-A710-9435075A0472}"/>
              </a:ext>
            </a:extLst>
          </p:cNvPr>
          <p:cNvSpPr/>
          <p:nvPr/>
        </p:nvSpPr>
        <p:spPr>
          <a:xfrm>
            <a:off x="1755028" y="5235875"/>
            <a:ext cx="1597683" cy="312084"/>
          </a:xfrm>
          <a:prstGeom prst="diamond">
            <a:avLst/>
          </a:prstGeom>
          <a:solidFill>
            <a:srgbClr val="85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800" b="1" dirty="0" err="1"/>
              <a:t>이동확률</a:t>
            </a:r>
            <a:r>
              <a:rPr kumimoji="1" lang="ko-KR" altLang="en-US" sz="800" b="1" dirty="0"/>
              <a:t> </a:t>
            </a:r>
            <a:r>
              <a:rPr kumimoji="1" lang="en-US" altLang="ko-KR" sz="800" b="1" dirty="0"/>
              <a:t>&lt;</a:t>
            </a:r>
            <a:r>
              <a:rPr kumimoji="1" lang="ko-KR" altLang="en-US" sz="800" b="1" dirty="0"/>
              <a:t> </a:t>
            </a:r>
            <a:r>
              <a:rPr kumimoji="1" lang="en-US" altLang="ko-KR" sz="800" b="1" dirty="0"/>
              <a:t>Epsilon?</a:t>
            </a:r>
            <a:endParaRPr kumimoji="1" lang="ko-Kore-KR" altLang="en-US" sz="800" b="1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E912A198-5116-2146-9617-822EC5484998}"/>
              </a:ext>
            </a:extLst>
          </p:cNvPr>
          <p:cNvSpPr/>
          <p:nvPr/>
        </p:nvSpPr>
        <p:spPr>
          <a:xfrm>
            <a:off x="1103335" y="5534544"/>
            <a:ext cx="784970" cy="262364"/>
          </a:xfrm>
          <a:prstGeom prst="rect">
            <a:avLst/>
          </a:prstGeom>
          <a:solidFill>
            <a:srgbClr val="4573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800" b="1" dirty="0" err="1"/>
              <a:t>이동확률</a:t>
            </a:r>
            <a:endParaRPr kumimoji="1" lang="en-US" altLang="ko-KR" sz="800" b="1" dirty="0"/>
          </a:p>
          <a:p>
            <a:pPr algn="ctr"/>
            <a:r>
              <a:rPr kumimoji="1" lang="ko-KR" altLang="en-US" sz="800" b="1" dirty="0"/>
              <a:t>랜덤 변경</a:t>
            </a:r>
            <a:endParaRPr kumimoji="1" lang="ko-Kore-KR" altLang="en-US" sz="800" b="1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D3B46FDD-AFC3-B446-9B28-5F02D4034C81}"/>
              </a:ext>
            </a:extLst>
          </p:cNvPr>
          <p:cNvSpPr/>
          <p:nvPr/>
        </p:nvSpPr>
        <p:spPr>
          <a:xfrm>
            <a:off x="6911854" y="4032891"/>
            <a:ext cx="696526" cy="142435"/>
          </a:xfrm>
          <a:prstGeom prst="rect">
            <a:avLst/>
          </a:prstGeom>
          <a:solidFill>
            <a:srgbClr val="4573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800" b="1" dirty="0"/>
              <a:t>하 이동</a:t>
            </a:r>
            <a:endParaRPr kumimoji="1" lang="ko-Kore-KR" altLang="en-US" sz="800" b="1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87F2362A-F478-6E4C-A71E-ACF969C29D85}"/>
              </a:ext>
            </a:extLst>
          </p:cNvPr>
          <p:cNvSpPr/>
          <p:nvPr/>
        </p:nvSpPr>
        <p:spPr>
          <a:xfrm>
            <a:off x="6922214" y="4464296"/>
            <a:ext cx="696526" cy="142435"/>
          </a:xfrm>
          <a:prstGeom prst="rect">
            <a:avLst/>
          </a:prstGeom>
          <a:solidFill>
            <a:srgbClr val="4573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800" b="1" dirty="0"/>
              <a:t>좌 이동</a:t>
            </a:r>
            <a:endParaRPr kumimoji="1" lang="ko-Kore-KR" altLang="en-US" sz="800" b="1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C1EA321-8441-8A47-B98A-21226340AB3B}"/>
              </a:ext>
            </a:extLst>
          </p:cNvPr>
          <p:cNvSpPr/>
          <p:nvPr/>
        </p:nvSpPr>
        <p:spPr>
          <a:xfrm>
            <a:off x="5849323" y="4735553"/>
            <a:ext cx="696526" cy="142435"/>
          </a:xfrm>
          <a:prstGeom prst="rect">
            <a:avLst/>
          </a:prstGeom>
          <a:solidFill>
            <a:srgbClr val="4573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800" b="1" dirty="0"/>
              <a:t>우 이동</a:t>
            </a:r>
            <a:endParaRPr kumimoji="1" lang="ko-Kore-KR" altLang="en-US" sz="800" b="1" dirty="0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36961354-56BE-FE4D-90B4-34471DDDEDED}"/>
              </a:ext>
            </a:extLst>
          </p:cNvPr>
          <p:cNvSpPr/>
          <p:nvPr/>
        </p:nvSpPr>
        <p:spPr>
          <a:xfrm>
            <a:off x="5659268" y="5207740"/>
            <a:ext cx="1076636" cy="205130"/>
          </a:xfrm>
          <a:prstGeom prst="rect">
            <a:avLst/>
          </a:prstGeom>
          <a:solidFill>
            <a:srgbClr val="001F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b="1" dirty="0"/>
              <a:t>현재</a:t>
            </a:r>
            <a:r>
              <a:rPr kumimoji="1" lang="ko-KR" altLang="en-US" sz="800" b="1" dirty="0"/>
              <a:t> </a:t>
            </a:r>
            <a:r>
              <a:rPr kumimoji="1" lang="ko-KR" altLang="en-US" sz="800" b="1" dirty="0" err="1"/>
              <a:t>게임맵</a:t>
            </a:r>
            <a:r>
              <a:rPr kumimoji="1" lang="ko-KR" altLang="en-US" sz="800" b="1" dirty="0"/>
              <a:t> 출력</a:t>
            </a:r>
            <a:endParaRPr kumimoji="1" lang="ko-Kore-KR" altLang="en-US" sz="800" b="1" dirty="0"/>
          </a:p>
        </p:txBody>
      </p:sp>
      <p:sp>
        <p:nvSpPr>
          <p:cNvPr id="100" name="다이아몬드 99">
            <a:extLst>
              <a:ext uri="{FF2B5EF4-FFF2-40B4-BE49-F238E27FC236}">
                <a16:creationId xmlns:a16="http://schemas.microsoft.com/office/drawing/2014/main" id="{83B804DE-BAE9-5241-BA3A-A595C5D3080C}"/>
              </a:ext>
            </a:extLst>
          </p:cNvPr>
          <p:cNvSpPr/>
          <p:nvPr/>
        </p:nvSpPr>
        <p:spPr>
          <a:xfrm>
            <a:off x="5770010" y="3294726"/>
            <a:ext cx="849497" cy="312084"/>
          </a:xfrm>
          <a:prstGeom prst="diamond">
            <a:avLst/>
          </a:prstGeom>
          <a:solidFill>
            <a:srgbClr val="85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b="1" dirty="0"/>
              <a:t>상</a:t>
            </a:r>
            <a:r>
              <a:rPr kumimoji="1" lang="ko-KR" altLang="en-US" sz="800" b="1" dirty="0"/>
              <a:t> 최고</a:t>
            </a:r>
            <a:r>
              <a:rPr kumimoji="1" lang="en-US" altLang="ko-KR" sz="800" b="1" dirty="0"/>
              <a:t>?</a:t>
            </a:r>
            <a:endParaRPr kumimoji="1" lang="ko-Kore-KR" altLang="en-US" sz="800" b="1" dirty="0"/>
          </a:p>
        </p:txBody>
      </p:sp>
      <p:sp>
        <p:nvSpPr>
          <p:cNvPr id="101" name="다이아몬드 100">
            <a:extLst>
              <a:ext uri="{FF2B5EF4-FFF2-40B4-BE49-F238E27FC236}">
                <a16:creationId xmlns:a16="http://schemas.microsoft.com/office/drawing/2014/main" id="{0C7D859B-96D0-7642-8F2F-3A6553482E9F}"/>
              </a:ext>
            </a:extLst>
          </p:cNvPr>
          <p:cNvSpPr/>
          <p:nvPr/>
        </p:nvSpPr>
        <p:spPr>
          <a:xfrm>
            <a:off x="5770010" y="3750740"/>
            <a:ext cx="849497" cy="312084"/>
          </a:xfrm>
          <a:prstGeom prst="diamond">
            <a:avLst/>
          </a:prstGeom>
          <a:solidFill>
            <a:srgbClr val="85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b="1" dirty="0"/>
              <a:t>하</a:t>
            </a:r>
            <a:r>
              <a:rPr kumimoji="1" lang="ko-KR" altLang="en-US" sz="800" b="1" dirty="0"/>
              <a:t> 최고</a:t>
            </a:r>
            <a:r>
              <a:rPr kumimoji="1" lang="en-US" altLang="ko-KR" sz="800" b="1" dirty="0"/>
              <a:t>?</a:t>
            </a:r>
            <a:endParaRPr kumimoji="1" lang="ko-Kore-KR" altLang="en-US" sz="800" b="1" dirty="0"/>
          </a:p>
        </p:txBody>
      </p:sp>
      <p:sp>
        <p:nvSpPr>
          <p:cNvPr id="102" name="다이아몬드 101">
            <a:extLst>
              <a:ext uri="{FF2B5EF4-FFF2-40B4-BE49-F238E27FC236}">
                <a16:creationId xmlns:a16="http://schemas.microsoft.com/office/drawing/2014/main" id="{8C734762-CA5B-374B-94E8-5691D217A9D8}"/>
              </a:ext>
            </a:extLst>
          </p:cNvPr>
          <p:cNvSpPr/>
          <p:nvPr/>
        </p:nvSpPr>
        <p:spPr>
          <a:xfrm>
            <a:off x="5777834" y="4188398"/>
            <a:ext cx="849497" cy="312084"/>
          </a:xfrm>
          <a:prstGeom prst="diamond">
            <a:avLst/>
          </a:prstGeom>
          <a:solidFill>
            <a:srgbClr val="859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b="1" dirty="0"/>
              <a:t>좌</a:t>
            </a:r>
            <a:r>
              <a:rPr kumimoji="1" lang="ko-KR" altLang="en-US" sz="800" b="1" dirty="0"/>
              <a:t> 최고</a:t>
            </a:r>
            <a:r>
              <a:rPr kumimoji="1" lang="en-US" altLang="ko-KR" sz="800" b="1" dirty="0"/>
              <a:t>?</a:t>
            </a:r>
            <a:endParaRPr kumimoji="1" lang="ko-Kore-KR" altLang="en-US" sz="800" b="1" dirty="0"/>
          </a:p>
        </p:txBody>
      </p:sp>
      <p:sp>
        <p:nvSpPr>
          <p:cNvPr id="103" name="모서리가 둥근 직사각형 102">
            <a:extLst>
              <a:ext uri="{FF2B5EF4-FFF2-40B4-BE49-F238E27FC236}">
                <a16:creationId xmlns:a16="http://schemas.microsoft.com/office/drawing/2014/main" id="{9FBBFFE8-34AE-814B-BDD0-6684F1D07E5C}"/>
              </a:ext>
            </a:extLst>
          </p:cNvPr>
          <p:cNvSpPr/>
          <p:nvPr/>
        </p:nvSpPr>
        <p:spPr>
          <a:xfrm>
            <a:off x="5559294" y="3116767"/>
            <a:ext cx="2340528" cy="2009053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4" name="모서리가 둥근 직사각형 103">
            <a:extLst>
              <a:ext uri="{FF2B5EF4-FFF2-40B4-BE49-F238E27FC236}">
                <a16:creationId xmlns:a16="http://schemas.microsoft.com/office/drawing/2014/main" id="{DB7F75F7-C74A-BF48-A693-7D8607FB7AD8}"/>
              </a:ext>
            </a:extLst>
          </p:cNvPr>
          <p:cNvSpPr/>
          <p:nvPr/>
        </p:nvSpPr>
        <p:spPr>
          <a:xfrm>
            <a:off x="983227" y="5119855"/>
            <a:ext cx="2519875" cy="963210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B60F7B97-668F-9E45-9C87-E1603FB133BD}"/>
              </a:ext>
            </a:extLst>
          </p:cNvPr>
          <p:cNvSpPr txBox="1"/>
          <p:nvPr/>
        </p:nvSpPr>
        <p:spPr>
          <a:xfrm>
            <a:off x="6171486" y="2758498"/>
            <a:ext cx="1465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solidFill>
                  <a:srgbClr val="FF0000"/>
                </a:solidFill>
              </a:rPr>
              <a:t>Q-learning</a:t>
            </a:r>
            <a:endParaRPr kumimoji="1" lang="ko-Kore-KR" altLang="en-US" dirty="0">
              <a:solidFill>
                <a:srgbClr val="FF0000"/>
              </a:solidFill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CC7B5699-D764-D543-91EC-3E6474F04856}"/>
              </a:ext>
            </a:extLst>
          </p:cNvPr>
          <p:cNvSpPr txBox="1"/>
          <p:nvPr/>
        </p:nvSpPr>
        <p:spPr>
          <a:xfrm>
            <a:off x="1457082" y="6171276"/>
            <a:ext cx="171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solidFill>
                  <a:srgbClr val="FF0000"/>
                </a:solidFill>
              </a:rPr>
              <a:t>Epsilon-greedy</a:t>
            </a:r>
            <a:endParaRPr kumimoji="1" lang="ko-Kore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91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490BC50C-37A0-E044-8689-4EAF4C9097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6976502"/>
              </p:ext>
            </p:extLst>
          </p:nvPr>
        </p:nvGraphicFramePr>
        <p:xfrm>
          <a:off x="4128115" y="1358377"/>
          <a:ext cx="4621734" cy="503007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06175">
                  <a:extLst>
                    <a:ext uri="{9D8B030D-6E8A-4147-A177-3AD203B41FA5}">
                      <a16:colId xmlns:a16="http://schemas.microsoft.com/office/drawing/2014/main" val="4112085052"/>
                    </a:ext>
                  </a:extLst>
                </a:gridCol>
                <a:gridCol w="1008993">
                  <a:extLst>
                    <a:ext uri="{9D8B030D-6E8A-4147-A177-3AD203B41FA5}">
                      <a16:colId xmlns:a16="http://schemas.microsoft.com/office/drawing/2014/main" val="3100055461"/>
                    </a:ext>
                  </a:extLst>
                </a:gridCol>
                <a:gridCol w="2606566">
                  <a:extLst>
                    <a:ext uri="{9D8B030D-6E8A-4147-A177-3AD203B41FA5}">
                      <a16:colId xmlns:a16="http://schemas.microsoft.com/office/drawing/2014/main" val="319784136"/>
                    </a:ext>
                  </a:extLst>
                </a:gridCol>
              </a:tblGrid>
              <a:tr h="718582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게임</a:t>
                      </a:r>
                      <a:endParaRPr lang="en-US" altLang="ko-KR" dirty="0"/>
                    </a:p>
                    <a:p>
                      <a:pPr algn="ctr"/>
                      <a:r>
                        <a:rPr lang="ko-KR" altLang="en-US" dirty="0"/>
                        <a:t>화면</a:t>
                      </a:r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/>
                        <a:t>텍스트 파일</a:t>
                      </a:r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dirty="0"/>
                        <a:t>의미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5055467"/>
                  </a:ext>
                </a:extLst>
              </a:tr>
              <a:tr h="718582">
                <a:tc>
                  <a:txBody>
                    <a:bodyPr/>
                    <a:lstStyle/>
                    <a:p>
                      <a:pPr algn="ctr"/>
                      <a:endParaRPr lang="ko-Kore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400" b="1" dirty="0"/>
                        <a:t>p(player)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ko-Kore-KR" altLang="en-US" sz="1400" dirty="0"/>
                        <a:t>이동할</a:t>
                      </a:r>
                      <a:r>
                        <a:rPr kumimoji="1" lang="ko-KR" altLang="en-US" sz="1400" dirty="0"/>
                        <a:t> 플레이어</a:t>
                      </a:r>
                      <a:endParaRPr lang="ko-Kore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6827090"/>
                  </a:ext>
                </a:extLst>
              </a:tr>
              <a:tr h="718582">
                <a:tc>
                  <a:txBody>
                    <a:bodyPr/>
                    <a:lstStyle/>
                    <a:p>
                      <a:pPr algn="ctr"/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400" b="1" dirty="0"/>
                        <a:t>g(goal)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ko-KR" altLang="en-US" sz="1400" dirty="0"/>
                        <a:t>목표 도착 지점</a:t>
                      </a:r>
                      <a:endParaRPr lang="ko-Kore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8035279"/>
                  </a:ext>
                </a:extLst>
              </a:tr>
              <a:tr h="718582">
                <a:tc>
                  <a:txBody>
                    <a:bodyPr/>
                    <a:lstStyle/>
                    <a:p>
                      <a:pPr algn="ctr"/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400" b="1" dirty="0" err="1"/>
                        <a:t>Txy</a:t>
                      </a:r>
                      <a:r>
                        <a:rPr kumimoji="1" lang="en-US" altLang="ko-KR" sz="1400" b="1" dirty="0"/>
                        <a:t>(tele)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ko-KR" altLang="en-US" sz="1400" dirty="0"/>
                        <a:t>지름길</a:t>
                      </a:r>
                      <a:r>
                        <a:rPr kumimoji="1" lang="en-US" altLang="ko-KR" sz="1400" dirty="0"/>
                        <a:t>/</a:t>
                      </a:r>
                      <a:r>
                        <a:rPr kumimoji="1" lang="ko-KR" altLang="en-US" sz="1400" dirty="0"/>
                        <a:t>함정 입구</a:t>
                      </a:r>
                      <a:endParaRPr lang="ko-Kore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5930039"/>
                  </a:ext>
                </a:extLst>
              </a:tr>
              <a:tr h="718582">
                <a:tc>
                  <a:txBody>
                    <a:bodyPr/>
                    <a:lstStyle/>
                    <a:p>
                      <a:pPr algn="ctr"/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400" b="1" dirty="0"/>
                        <a:t>s(shortcut)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ko-KR" altLang="en-US" sz="1400" dirty="0"/>
                        <a:t>지름길</a:t>
                      </a:r>
                      <a:r>
                        <a:rPr kumimoji="1" lang="en-US" altLang="ko-KR" sz="1400" dirty="0"/>
                        <a:t>/</a:t>
                      </a:r>
                      <a:r>
                        <a:rPr kumimoji="1" lang="ko-KR" altLang="en-US" sz="1400" dirty="0"/>
                        <a:t>함정 출구</a:t>
                      </a:r>
                      <a:endParaRPr lang="ko-Kore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7687023"/>
                  </a:ext>
                </a:extLst>
              </a:tr>
              <a:tr h="718582">
                <a:tc>
                  <a:txBody>
                    <a:bodyPr/>
                    <a:lstStyle/>
                    <a:p>
                      <a:pPr algn="ctr"/>
                      <a:endParaRPr lang="ko-Kore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400" b="1" dirty="0"/>
                        <a:t>c(course)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ko-KR" altLang="en-US" sz="1400" dirty="0"/>
                        <a:t>이동 가능한 길</a:t>
                      </a:r>
                      <a:endParaRPr lang="ko-Kore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6225810"/>
                  </a:ext>
                </a:extLst>
              </a:tr>
              <a:tr h="718582">
                <a:tc>
                  <a:txBody>
                    <a:bodyPr/>
                    <a:lstStyle/>
                    <a:p>
                      <a:pPr algn="ctr"/>
                      <a:endParaRPr lang="ko-Kore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400" b="1" dirty="0"/>
                        <a:t>w(wall)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ko-KR" altLang="en-US" sz="1400" dirty="0"/>
                        <a:t>장애물</a:t>
                      </a:r>
                      <a:endParaRPr lang="ko-Kore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853714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04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최종 결과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11</a:t>
            </a:fld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FDAFD8C-5ECF-644D-B0D5-4C07A72CC6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53" r="42616" b="15587"/>
          <a:stretch/>
        </p:blipFill>
        <p:spPr>
          <a:xfrm>
            <a:off x="693770" y="1362790"/>
            <a:ext cx="3180312" cy="211013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3A32BD43-9399-C042-8FAF-12D4F05BCCEB}"/>
              </a:ext>
            </a:extLst>
          </p:cNvPr>
          <p:cNvSpPr/>
          <p:nvPr/>
        </p:nvSpPr>
        <p:spPr>
          <a:xfrm>
            <a:off x="4567913" y="5956232"/>
            <a:ext cx="262759" cy="262759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26EF30B-A3B8-3B41-B858-FB807445466A}"/>
              </a:ext>
            </a:extLst>
          </p:cNvPr>
          <p:cNvSpPr/>
          <p:nvPr/>
        </p:nvSpPr>
        <p:spPr>
          <a:xfrm>
            <a:off x="4573168" y="5236864"/>
            <a:ext cx="262759" cy="26275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포인트가 5개인 별[5] 11">
            <a:extLst>
              <a:ext uri="{FF2B5EF4-FFF2-40B4-BE49-F238E27FC236}">
                <a16:creationId xmlns:a16="http://schemas.microsoft.com/office/drawing/2014/main" id="{CBDE553E-4D63-6B44-9015-3FC6293E7D2E}"/>
              </a:ext>
            </a:extLst>
          </p:cNvPr>
          <p:cNvSpPr/>
          <p:nvPr/>
        </p:nvSpPr>
        <p:spPr>
          <a:xfrm>
            <a:off x="4525872" y="3782389"/>
            <a:ext cx="304800" cy="304800"/>
          </a:xfrm>
          <a:prstGeom prst="star5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포인트가 5개인 별[5] 12">
            <a:extLst>
              <a:ext uri="{FF2B5EF4-FFF2-40B4-BE49-F238E27FC236}">
                <a16:creationId xmlns:a16="http://schemas.microsoft.com/office/drawing/2014/main" id="{A0A70AE4-4B6F-1247-BAC3-148015B4632C}"/>
              </a:ext>
            </a:extLst>
          </p:cNvPr>
          <p:cNvSpPr/>
          <p:nvPr/>
        </p:nvSpPr>
        <p:spPr>
          <a:xfrm>
            <a:off x="4540668" y="4473253"/>
            <a:ext cx="304800" cy="304800"/>
          </a:xfrm>
          <a:prstGeom prst="star5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68A5E3A-023B-0040-B23A-8CA067AE603A}"/>
              </a:ext>
            </a:extLst>
          </p:cNvPr>
          <p:cNvSpPr/>
          <p:nvPr/>
        </p:nvSpPr>
        <p:spPr>
          <a:xfrm>
            <a:off x="4520413" y="2351811"/>
            <a:ext cx="282221" cy="282221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5" name="삼각형 14">
            <a:extLst>
              <a:ext uri="{FF2B5EF4-FFF2-40B4-BE49-F238E27FC236}">
                <a16:creationId xmlns:a16="http://schemas.microsoft.com/office/drawing/2014/main" id="{E4F93522-7625-5349-BE17-37B6C277302A}"/>
              </a:ext>
            </a:extLst>
          </p:cNvPr>
          <p:cNvSpPr/>
          <p:nvPr/>
        </p:nvSpPr>
        <p:spPr>
          <a:xfrm>
            <a:off x="4525872" y="3074211"/>
            <a:ext cx="279303" cy="240778"/>
          </a:xfrm>
          <a:prstGeom prst="triangl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41ACE87-D0C1-C541-AC68-189C4114D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505" y="3507759"/>
            <a:ext cx="2142841" cy="316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828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31C08F84-9C94-FE48-B0AA-8E245A6F6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725" y="2000954"/>
            <a:ext cx="8218550" cy="28560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04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최종 결과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49849" y="6343773"/>
            <a:ext cx="471063" cy="365125"/>
          </a:xfr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12</a:t>
            </a:fld>
            <a:endParaRPr kumimoji="1" lang="ko-Kore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CD2A3E-CECC-6A4C-994D-E3DA3F74FFA3}"/>
              </a:ext>
            </a:extLst>
          </p:cNvPr>
          <p:cNvSpPr/>
          <p:nvPr/>
        </p:nvSpPr>
        <p:spPr>
          <a:xfrm>
            <a:off x="462725" y="4363060"/>
            <a:ext cx="124908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9DB58F8-CE56-C940-99AC-FA627059B817}"/>
              </a:ext>
            </a:extLst>
          </p:cNvPr>
          <p:cNvSpPr/>
          <p:nvPr/>
        </p:nvSpPr>
        <p:spPr>
          <a:xfrm>
            <a:off x="2044532" y="4363060"/>
            <a:ext cx="1471448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50BF2A1-6057-264F-8D7E-345E38D3B43E}"/>
              </a:ext>
            </a:extLst>
          </p:cNvPr>
          <p:cNvSpPr/>
          <p:nvPr/>
        </p:nvSpPr>
        <p:spPr>
          <a:xfrm>
            <a:off x="4066681" y="4352550"/>
            <a:ext cx="1324304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8F33A21-52D5-F94D-B06E-83EC5E5542F3}"/>
              </a:ext>
            </a:extLst>
          </p:cNvPr>
          <p:cNvSpPr/>
          <p:nvPr/>
        </p:nvSpPr>
        <p:spPr>
          <a:xfrm>
            <a:off x="5856177" y="4331530"/>
            <a:ext cx="1324304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3928ECC-D274-5C40-AB02-D197C3F5A804}"/>
              </a:ext>
            </a:extLst>
          </p:cNvPr>
          <p:cNvSpPr/>
          <p:nvPr/>
        </p:nvSpPr>
        <p:spPr>
          <a:xfrm>
            <a:off x="7629832" y="4342040"/>
            <a:ext cx="1040523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036C5106-AF3A-B541-845A-3944BAE0A120}"/>
              </a:ext>
            </a:extLst>
          </p:cNvPr>
          <p:cNvCxnSpPr>
            <a:stCxn id="7" idx="2"/>
          </p:cNvCxnSpPr>
          <p:nvPr/>
        </p:nvCxnSpPr>
        <p:spPr>
          <a:xfrm>
            <a:off x="1087270" y="4741432"/>
            <a:ext cx="4433" cy="609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54BB0AC-1417-BD4D-BC04-D7FF4FEF24DF}"/>
              </a:ext>
            </a:extLst>
          </p:cNvPr>
          <p:cNvSpPr txBox="1"/>
          <p:nvPr/>
        </p:nvSpPr>
        <p:spPr>
          <a:xfrm>
            <a:off x="418219" y="5351032"/>
            <a:ext cx="1481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오른쪽</a:t>
            </a:r>
            <a:r>
              <a:rPr kumimoji="1" lang="ko-KR" altLang="en-US" dirty="0"/>
              <a:t> 이동 </a:t>
            </a:r>
            <a:r>
              <a:rPr kumimoji="1" lang="ko-KR" altLang="en-US" dirty="0" err="1"/>
              <a:t>기대값</a:t>
            </a:r>
            <a:endParaRPr kumimoji="1" lang="ko-Kore-KR" altLang="en-US" dirty="0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7E5E97F-7DA6-F546-914B-7E28CEAA722E}"/>
              </a:ext>
            </a:extLst>
          </p:cNvPr>
          <p:cNvCxnSpPr/>
          <p:nvPr/>
        </p:nvCxnSpPr>
        <p:spPr>
          <a:xfrm>
            <a:off x="2821477" y="4741432"/>
            <a:ext cx="4433" cy="609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EF4BCB0-4B8F-EC43-98AB-A1868E1608E3}"/>
              </a:ext>
            </a:extLst>
          </p:cNvPr>
          <p:cNvSpPr txBox="1"/>
          <p:nvPr/>
        </p:nvSpPr>
        <p:spPr>
          <a:xfrm>
            <a:off x="2058655" y="5351032"/>
            <a:ext cx="1481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왼쪽</a:t>
            </a:r>
            <a:r>
              <a:rPr kumimoji="1" lang="ko-KR" altLang="en-US" dirty="0"/>
              <a:t> 이동 </a:t>
            </a:r>
            <a:r>
              <a:rPr kumimoji="1" lang="ko-KR" altLang="en-US" dirty="0" err="1"/>
              <a:t>기대값</a:t>
            </a:r>
            <a:endParaRPr kumimoji="1" lang="ko-Kore-KR" altLang="en-US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842550D-C1D2-B24B-824F-178EE1E581B1}"/>
              </a:ext>
            </a:extLst>
          </p:cNvPr>
          <p:cNvCxnSpPr/>
          <p:nvPr/>
        </p:nvCxnSpPr>
        <p:spPr>
          <a:xfrm>
            <a:off x="4698395" y="4741432"/>
            <a:ext cx="4433" cy="609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864057C-5402-3A40-9216-531A42887FE5}"/>
              </a:ext>
            </a:extLst>
          </p:cNvPr>
          <p:cNvSpPr txBox="1"/>
          <p:nvPr/>
        </p:nvSpPr>
        <p:spPr>
          <a:xfrm>
            <a:off x="3935573" y="5351032"/>
            <a:ext cx="1481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위쪽</a:t>
            </a:r>
            <a:r>
              <a:rPr kumimoji="1" lang="ko-KR" altLang="en-US" dirty="0"/>
              <a:t> 이동 </a:t>
            </a:r>
            <a:r>
              <a:rPr kumimoji="1" lang="ko-KR" altLang="en-US" dirty="0" err="1"/>
              <a:t>기대값</a:t>
            </a:r>
            <a:endParaRPr kumimoji="1" lang="ko-Kore-KR" altLang="en-US" dirty="0"/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64ACC36-3BA2-2D4A-8A3E-58CB07784000}"/>
              </a:ext>
            </a:extLst>
          </p:cNvPr>
          <p:cNvCxnSpPr/>
          <p:nvPr/>
        </p:nvCxnSpPr>
        <p:spPr>
          <a:xfrm>
            <a:off x="6473551" y="4709903"/>
            <a:ext cx="4433" cy="609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9208F35-C0AB-F247-8FD4-F5F3DB889DA2}"/>
              </a:ext>
            </a:extLst>
          </p:cNvPr>
          <p:cNvSpPr txBox="1"/>
          <p:nvPr/>
        </p:nvSpPr>
        <p:spPr>
          <a:xfrm>
            <a:off x="5721239" y="5340523"/>
            <a:ext cx="1481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아래쪽</a:t>
            </a:r>
            <a:r>
              <a:rPr kumimoji="1" lang="ko-KR" altLang="en-US" dirty="0"/>
              <a:t> 이동 </a:t>
            </a:r>
            <a:r>
              <a:rPr kumimoji="1" lang="ko-KR" altLang="en-US" dirty="0" err="1"/>
              <a:t>기대값</a:t>
            </a:r>
            <a:endParaRPr kumimoji="1" lang="ko-Kore-KR" altLang="en-US" dirty="0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F8D3068B-6A40-3D40-85E5-924931EB200A}"/>
              </a:ext>
            </a:extLst>
          </p:cNvPr>
          <p:cNvCxnSpPr/>
          <p:nvPr/>
        </p:nvCxnSpPr>
        <p:spPr>
          <a:xfrm>
            <a:off x="8194734" y="4720414"/>
            <a:ext cx="4433" cy="609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DF5B440-2F36-F442-ABF6-0DBBB53F5369}"/>
              </a:ext>
            </a:extLst>
          </p:cNvPr>
          <p:cNvSpPr txBox="1"/>
          <p:nvPr/>
        </p:nvSpPr>
        <p:spPr>
          <a:xfrm>
            <a:off x="7431912" y="5330014"/>
            <a:ext cx="1481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/>
              <a:t>현재 게임 진행 횟수</a:t>
            </a:r>
            <a:endParaRPr kumimoji="1" lang="ko-Kore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111360-F997-554D-8EDA-F094EFACCE80}"/>
              </a:ext>
            </a:extLst>
          </p:cNvPr>
          <p:cNvSpPr txBox="1"/>
          <p:nvPr/>
        </p:nvSpPr>
        <p:spPr>
          <a:xfrm>
            <a:off x="2766707" y="1331454"/>
            <a:ext cx="36105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b="1" dirty="0"/>
              <a:t>&lt;</a:t>
            </a:r>
            <a:r>
              <a:rPr kumimoji="1" lang="ko-KR" altLang="en-US" sz="3000" b="1" dirty="0"/>
              <a:t>게임 진행 중</a:t>
            </a:r>
            <a:r>
              <a:rPr kumimoji="1" lang="en-US" altLang="ko-KR" sz="3000" b="1" dirty="0"/>
              <a:t>&gt;</a:t>
            </a:r>
            <a:endParaRPr kumimoji="1" lang="ko-Kore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3019453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6EA397D-EFBA-5244-B495-25E99E014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491" b="14454"/>
          <a:stretch/>
        </p:blipFill>
        <p:spPr>
          <a:xfrm>
            <a:off x="418219" y="2011031"/>
            <a:ext cx="8355197" cy="31489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04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최종 결과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49849" y="6343773"/>
            <a:ext cx="471063" cy="365125"/>
          </a:xfr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13</a:t>
            </a:fld>
            <a:endParaRPr kumimoji="1" lang="ko-Kore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111360-F997-554D-8EDA-F094EFACCE80}"/>
              </a:ext>
            </a:extLst>
          </p:cNvPr>
          <p:cNvSpPr txBox="1"/>
          <p:nvPr/>
        </p:nvSpPr>
        <p:spPr>
          <a:xfrm>
            <a:off x="2766707" y="1331454"/>
            <a:ext cx="36105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b="1" dirty="0"/>
              <a:t>&lt;</a:t>
            </a:r>
            <a:r>
              <a:rPr kumimoji="1" lang="ko-KR" altLang="en-US" sz="3000" b="1" dirty="0"/>
              <a:t>게임 종료 후</a:t>
            </a:r>
            <a:r>
              <a:rPr kumimoji="1" lang="en-US" altLang="ko-KR" sz="3000" b="1" dirty="0"/>
              <a:t>&gt;</a:t>
            </a:r>
            <a:endParaRPr kumimoji="1" lang="ko-Kore-KR" altLang="en-US" sz="3000" b="1" dirty="0"/>
          </a:p>
        </p:txBody>
      </p:sp>
      <p:sp>
        <p:nvSpPr>
          <p:cNvPr id="3" name="오른쪽 화살표[R] 2">
            <a:extLst>
              <a:ext uri="{FF2B5EF4-FFF2-40B4-BE49-F238E27FC236}">
                <a16:creationId xmlns:a16="http://schemas.microsoft.com/office/drawing/2014/main" id="{05FF6284-E4C2-E849-890D-6C68C2C52B84}"/>
              </a:ext>
            </a:extLst>
          </p:cNvPr>
          <p:cNvSpPr/>
          <p:nvPr/>
        </p:nvSpPr>
        <p:spPr>
          <a:xfrm>
            <a:off x="418219" y="2501463"/>
            <a:ext cx="1439917" cy="189186"/>
          </a:xfrm>
          <a:prstGeom prst="rightArrow">
            <a:avLst/>
          </a:prstGeom>
          <a:solidFill>
            <a:srgbClr val="FF2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2" name="오른쪽 화살표[R] 31">
            <a:extLst>
              <a:ext uri="{FF2B5EF4-FFF2-40B4-BE49-F238E27FC236}">
                <a16:creationId xmlns:a16="http://schemas.microsoft.com/office/drawing/2014/main" id="{AD5E778D-4144-A24A-8178-5EBD58DA83CB}"/>
              </a:ext>
            </a:extLst>
          </p:cNvPr>
          <p:cNvSpPr/>
          <p:nvPr/>
        </p:nvSpPr>
        <p:spPr>
          <a:xfrm>
            <a:off x="3239812" y="4141074"/>
            <a:ext cx="373118" cy="183931"/>
          </a:xfrm>
          <a:prstGeom prst="rightArrow">
            <a:avLst/>
          </a:prstGeom>
          <a:solidFill>
            <a:srgbClr val="FF2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4" name="오른쪽 화살표[R] 33">
            <a:extLst>
              <a:ext uri="{FF2B5EF4-FFF2-40B4-BE49-F238E27FC236}">
                <a16:creationId xmlns:a16="http://schemas.microsoft.com/office/drawing/2014/main" id="{C987081F-D7C7-FF44-91DC-72146F82F856}"/>
              </a:ext>
            </a:extLst>
          </p:cNvPr>
          <p:cNvSpPr/>
          <p:nvPr/>
        </p:nvSpPr>
        <p:spPr>
          <a:xfrm rot="5400000">
            <a:off x="3675992" y="4141074"/>
            <a:ext cx="373118" cy="183931"/>
          </a:xfrm>
          <a:prstGeom prst="rightArrow">
            <a:avLst/>
          </a:prstGeom>
          <a:solidFill>
            <a:srgbClr val="FF2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5CE153-D999-0345-8E59-D8E75D2178DF}"/>
              </a:ext>
            </a:extLst>
          </p:cNvPr>
          <p:cNvSpPr txBox="1"/>
          <p:nvPr/>
        </p:nvSpPr>
        <p:spPr>
          <a:xfrm>
            <a:off x="788274" y="5798091"/>
            <a:ext cx="7567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b="1" dirty="0"/>
              <a:t>최종적으로</a:t>
            </a:r>
            <a:r>
              <a:rPr kumimoji="1" lang="ko-KR" altLang="en-US" b="1" dirty="0"/>
              <a:t> 캐릭터가 이동한 경로를 빨간색으로 나타냅니다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90795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04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최종 결과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14</a:t>
            </a:fld>
            <a:endParaRPr kumimoji="1" lang="ko-Kore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264C43E-55F2-0F4A-834D-4783A57C8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863" y="2020116"/>
            <a:ext cx="8250620" cy="440695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D5DED70-90AB-7A40-B64D-CC3A7557A929}"/>
              </a:ext>
            </a:extLst>
          </p:cNvPr>
          <p:cNvSpPr txBox="1"/>
          <p:nvPr/>
        </p:nvSpPr>
        <p:spPr>
          <a:xfrm>
            <a:off x="2766707" y="1189479"/>
            <a:ext cx="36105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b="1" dirty="0"/>
              <a:t>4 * 4</a:t>
            </a:r>
            <a:r>
              <a:rPr kumimoji="1" lang="ko-KR" altLang="en-US" sz="3000" b="1" dirty="0"/>
              <a:t> 맵</a:t>
            </a:r>
            <a:endParaRPr kumimoji="1" lang="ko-Kore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3056583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04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최종 결과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15</a:t>
            </a:fld>
            <a:endParaRPr kumimoji="1" lang="ko-Kore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5DED70-90AB-7A40-B64D-CC3A7557A929}"/>
              </a:ext>
            </a:extLst>
          </p:cNvPr>
          <p:cNvSpPr txBox="1"/>
          <p:nvPr/>
        </p:nvSpPr>
        <p:spPr>
          <a:xfrm>
            <a:off x="2766707" y="1189479"/>
            <a:ext cx="36105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b="1" dirty="0"/>
              <a:t>7 * 7</a:t>
            </a:r>
            <a:r>
              <a:rPr kumimoji="1" lang="ko-KR" altLang="en-US" sz="3000" b="1" dirty="0"/>
              <a:t> 맵</a:t>
            </a:r>
            <a:endParaRPr kumimoji="1" lang="ko-Kore-KR" altLang="en-US" sz="30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A4858CC-B1F7-6846-93D0-0F6DBDECA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07" y="1912881"/>
            <a:ext cx="8451383" cy="451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311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04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최종 결과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16</a:t>
            </a:fld>
            <a:endParaRPr kumimoji="1" lang="ko-Kore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5DED70-90AB-7A40-B64D-CC3A7557A929}"/>
              </a:ext>
            </a:extLst>
          </p:cNvPr>
          <p:cNvSpPr txBox="1"/>
          <p:nvPr/>
        </p:nvSpPr>
        <p:spPr>
          <a:xfrm>
            <a:off x="2766707" y="1178969"/>
            <a:ext cx="36105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b="1" dirty="0"/>
              <a:t>10 * 10</a:t>
            </a:r>
            <a:r>
              <a:rPr kumimoji="1" lang="ko-KR" altLang="en-US" sz="3000" b="1" dirty="0"/>
              <a:t> 맵</a:t>
            </a:r>
            <a:endParaRPr kumimoji="1" lang="en-US" altLang="ko-Kore-KR" sz="3000" b="1" dirty="0"/>
          </a:p>
          <a:p>
            <a:pPr algn="ctr"/>
            <a:r>
              <a:rPr kumimoji="1" lang="en" altLang="ko-Kore-KR" sz="1500" b="1" dirty="0">
                <a:hlinkClick r:id="rId2"/>
              </a:rPr>
              <a:t>https://youtu.be/6L8k2tMKGU8</a:t>
            </a:r>
            <a:endParaRPr kumimoji="1" lang="en" altLang="ko-Kore-KR" sz="1500" b="1" dirty="0"/>
          </a:p>
          <a:p>
            <a:pPr algn="ctr"/>
            <a:endParaRPr kumimoji="1" lang="ko-Kore-KR" altLang="en-US" sz="15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D50D235-6A30-BB4E-B9A5-AD37035EF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94" y="2081868"/>
            <a:ext cx="8135009" cy="434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17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05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고찰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17</a:t>
            </a:fld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2373E5-E0FE-E048-BAA0-3340DB2B6BD2}"/>
              </a:ext>
            </a:extLst>
          </p:cNvPr>
          <p:cNvSpPr txBox="1"/>
          <p:nvPr/>
        </p:nvSpPr>
        <p:spPr>
          <a:xfrm>
            <a:off x="1001109" y="2061325"/>
            <a:ext cx="714178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ko-KR" sz="2000" b="1" dirty="0">
                <a:solidFill>
                  <a:srgbClr val="222A35"/>
                </a:solidFill>
              </a:rPr>
              <a:t>N</a:t>
            </a:r>
            <a:r>
              <a:rPr kumimoji="1" lang="ko-KR" altLang="en-US" sz="2000" b="1" dirty="0">
                <a:solidFill>
                  <a:srgbClr val="222A35"/>
                </a:solidFill>
              </a:rPr>
              <a:t> </a:t>
            </a:r>
            <a:r>
              <a:rPr kumimoji="1" lang="en-US" altLang="ko-KR" sz="2000" b="1" dirty="0">
                <a:solidFill>
                  <a:srgbClr val="222A35"/>
                </a:solidFill>
              </a:rPr>
              <a:t>*</a:t>
            </a:r>
            <a:r>
              <a:rPr kumimoji="1" lang="ko-KR" altLang="en-US" sz="2000" b="1" dirty="0">
                <a:solidFill>
                  <a:srgbClr val="222A35"/>
                </a:solidFill>
              </a:rPr>
              <a:t> </a:t>
            </a:r>
            <a:r>
              <a:rPr kumimoji="1" lang="en-US" altLang="ko-KR" sz="2000" b="1" dirty="0">
                <a:solidFill>
                  <a:srgbClr val="222A35"/>
                </a:solidFill>
              </a:rPr>
              <a:t>M</a:t>
            </a:r>
            <a:r>
              <a:rPr kumimoji="1" lang="en-US" altLang="ko-KR" sz="2000" dirty="0">
                <a:solidFill>
                  <a:srgbClr val="222A35"/>
                </a:solidFill>
              </a:rPr>
              <a:t> </a:t>
            </a:r>
            <a:r>
              <a:rPr kumimoji="1" lang="ko-KR" altLang="en-US" sz="2000" dirty="0">
                <a:solidFill>
                  <a:srgbClr val="222A35"/>
                </a:solidFill>
              </a:rPr>
              <a:t>형태로 </a:t>
            </a:r>
            <a:r>
              <a:rPr kumimoji="1" lang="ko-KR" altLang="en-US" sz="2000" dirty="0" err="1">
                <a:solidFill>
                  <a:srgbClr val="222A35"/>
                </a:solidFill>
              </a:rPr>
              <a:t>맵을</a:t>
            </a:r>
            <a:r>
              <a:rPr kumimoji="1" lang="ko-KR" altLang="en-US" sz="2000" dirty="0">
                <a:solidFill>
                  <a:srgbClr val="222A35"/>
                </a:solidFill>
              </a:rPr>
              <a:t> 구현하면 프로그램이 </a:t>
            </a:r>
            <a:r>
              <a:rPr kumimoji="1" lang="ko-KR" altLang="en-US" sz="2000" dirty="0" err="1">
                <a:solidFill>
                  <a:srgbClr val="222A35"/>
                </a:solidFill>
              </a:rPr>
              <a:t>맵의</a:t>
            </a:r>
            <a:r>
              <a:rPr kumimoji="1" lang="ko-KR" altLang="en-US" sz="2000" dirty="0">
                <a:solidFill>
                  <a:srgbClr val="222A35"/>
                </a:solidFill>
              </a:rPr>
              <a:t> 크기를 파악하는데 오랜 시간이 소요되어 </a:t>
            </a:r>
            <a:r>
              <a:rPr kumimoji="1" lang="en-US" altLang="ko-KR" sz="2000" b="1" dirty="0">
                <a:solidFill>
                  <a:srgbClr val="222A35"/>
                </a:solidFill>
              </a:rPr>
              <a:t>N</a:t>
            </a:r>
            <a:r>
              <a:rPr kumimoji="1" lang="ko-KR" altLang="en-US" sz="2000" b="1" dirty="0">
                <a:solidFill>
                  <a:srgbClr val="222A35"/>
                </a:solidFill>
              </a:rPr>
              <a:t> </a:t>
            </a:r>
            <a:r>
              <a:rPr kumimoji="1" lang="en-US" altLang="ko-KR" sz="2000" b="1" dirty="0">
                <a:solidFill>
                  <a:srgbClr val="222A35"/>
                </a:solidFill>
              </a:rPr>
              <a:t>*</a:t>
            </a:r>
            <a:r>
              <a:rPr kumimoji="1" lang="ko-KR" altLang="en-US" sz="2000" b="1" dirty="0">
                <a:solidFill>
                  <a:srgbClr val="222A35"/>
                </a:solidFill>
              </a:rPr>
              <a:t> </a:t>
            </a:r>
            <a:r>
              <a:rPr kumimoji="1" lang="en-US" altLang="ko-KR" sz="2000" b="1" dirty="0">
                <a:solidFill>
                  <a:srgbClr val="222A35"/>
                </a:solidFill>
              </a:rPr>
              <a:t>N</a:t>
            </a:r>
            <a:r>
              <a:rPr kumimoji="1" lang="en-US" altLang="ko-KR" sz="2000" dirty="0">
                <a:solidFill>
                  <a:srgbClr val="222A35"/>
                </a:solidFill>
              </a:rPr>
              <a:t> </a:t>
            </a:r>
            <a:r>
              <a:rPr kumimoji="1" lang="ko-KR" altLang="en-US" sz="2000" dirty="0">
                <a:solidFill>
                  <a:srgbClr val="222A35"/>
                </a:solidFill>
              </a:rPr>
              <a:t>형태로만 </a:t>
            </a:r>
            <a:r>
              <a:rPr kumimoji="1" lang="ko-KR" altLang="en-US" sz="2000" dirty="0" err="1">
                <a:solidFill>
                  <a:srgbClr val="222A35"/>
                </a:solidFill>
              </a:rPr>
              <a:t>맵을</a:t>
            </a:r>
            <a:r>
              <a:rPr kumimoji="1" lang="ko-KR" altLang="en-US" sz="2000" dirty="0">
                <a:solidFill>
                  <a:srgbClr val="222A35"/>
                </a:solidFill>
              </a:rPr>
              <a:t> 구현한 것이 아쉬움이 남는다</a:t>
            </a:r>
            <a:r>
              <a:rPr kumimoji="1" lang="en-US" altLang="ko-KR" sz="2000" dirty="0">
                <a:solidFill>
                  <a:srgbClr val="222A35"/>
                </a:solidFill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kumimoji="1" lang="en-US" altLang="ko-Kore-KR" sz="2000" dirty="0">
              <a:solidFill>
                <a:srgbClr val="222A35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ko-KR" altLang="en-US" sz="2000" dirty="0">
                <a:solidFill>
                  <a:srgbClr val="222A35"/>
                </a:solidFill>
              </a:rPr>
              <a:t>일반 </a:t>
            </a:r>
            <a:r>
              <a:rPr kumimoji="1" lang="ko-KR" altLang="en-US" sz="2000" dirty="0" err="1">
                <a:solidFill>
                  <a:srgbClr val="222A35"/>
                </a:solidFill>
              </a:rPr>
              <a:t>데스크탑</a:t>
            </a:r>
            <a:r>
              <a:rPr kumimoji="1" lang="ko-KR" altLang="en-US" sz="2000" dirty="0">
                <a:solidFill>
                  <a:srgbClr val="222A35"/>
                </a:solidFill>
              </a:rPr>
              <a:t> </a:t>
            </a:r>
            <a:r>
              <a:rPr kumimoji="1" lang="en-US" altLang="ko-KR" sz="2000" dirty="0">
                <a:solidFill>
                  <a:srgbClr val="222A35"/>
                </a:solidFill>
              </a:rPr>
              <a:t>/</a:t>
            </a:r>
            <a:r>
              <a:rPr kumimoji="1" lang="ko-KR" altLang="en-US" sz="2000" dirty="0">
                <a:solidFill>
                  <a:srgbClr val="222A35"/>
                </a:solidFill>
              </a:rPr>
              <a:t> 노트북 성능의 한계로 </a:t>
            </a:r>
            <a:r>
              <a:rPr kumimoji="1" lang="ko-KR" altLang="en-US" sz="2000" dirty="0" err="1">
                <a:solidFill>
                  <a:srgbClr val="222A35"/>
                </a:solidFill>
              </a:rPr>
              <a:t>맵이</a:t>
            </a:r>
            <a:r>
              <a:rPr kumimoji="1" lang="ko-KR" altLang="en-US" sz="2000" dirty="0">
                <a:solidFill>
                  <a:srgbClr val="222A35"/>
                </a:solidFill>
              </a:rPr>
              <a:t> 지나치게 커지거나 복잡해지면 </a:t>
            </a:r>
            <a:r>
              <a:rPr kumimoji="1" lang="ko-KR" altLang="en-US" sz="2000" b="1" dirty="0">
                <a:solidFill>
                  <a:srgbClr val="222A35"/>
                </a:solidFill>
              </a:rPr>
              <a:t>최장 </a:t>
            </a:r>
            <a:r>
              <a:rPr kumimoji="1" lang="en-US" altLang="ko-KR" sz="2000" b="1" dirty="0">
                <a:solidFill>
                  <a:srgbClr val="222A35"/>
                </a:solidFill>
              </a:rPr>
              <a:t>30</a:t>
            </a:r>
            <a:r>
              <a:rPr kumimoji="1" lang="ko-KR" altLang="en-US" sz="2000" b="1" dirty="0" err="1">
                <a:solidFill>
                  <a:srgbClr val="222A35"/>
                </a:solidFill>
              </a:rPr>
              <a:t>분동안</a:t>
            </a:r>
            <a:r>
              <a:rPr kumimoji="1" lang="ko-KR" altLang="en-US" sz="2000" dirty="0">
                <a:solidFill>
                  <a:srgbClr val="222A35"/>
                </a:solidFill>
              </a:rPr>
              <a:t> 연산을 진행한다</a:t>
            </a:r>
            <a:r>
              <a:rPr kumimoji="1" lang="en-US" altLang="ko-KR" sz="2000" dirty="0">
                <a:solidFill>
                  <a:srgbClr val="222A35"/>
                </a:solidFill>
              </a:rPr>
              <a:t>.</a:t>
            </a:r>
            <a:r>
              <a:rPr kumimoji="1" lang="ko-KR" altLang="en-US" sz="2000" dirty="0">
                <a:solidFill>
                  <a:srgbClr val="222A35"/>
                </a:solidFill>
              </a:rPr>
              <a:t> 개선할 방법이 녹록치 않아 아쉬움이 남는다</a:t>
            </a:r>
            <a:r>
              <a:rPr kumimoji="1" lang="en-US" altLang="ko-KR" sz="2000" dirty="0">
                <a:solidFill>
                  <a:srgbClr val="222A35"/>
                </a:solidFill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kumimoji="1" lang="en-US" altLang="ko-Kore-KR" sz="2000" dirty="0">
              <a:solidFill>
                <a:srgbClr val="222A35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kumimoji="1" lang="ko-Kore-KR" altLang="en-US" sz="2000" dirty="0">
                <a:solidFill>
                  <a:srgbClr val="222A35"/>
                </a:solidFill>
              </a:rPr>
              <a:t>현재</a:t>
            </a:r>
            <a:r>
              <a:rPr kumimoji="1" lang="ko-KR" altLang="en-US" sz="2000" dirty="0">
                <a:solidFill>
                  <a:srgbClr val="222A35"/>
                </a:solidFill>
              </a:rPr>
              <a:t> </a:t>
            </a:r>
            <a:r>
              <a:rPr kumimoji="1" lang="ko-KR" altLang="en-US" sz="2000" b="1" dirty="0">
                <a:solidFill>
                  <a:srgbClr val="222A35"/>
                </a:solidFill>
              </a:rPr>
              <a:t>최대 </a:t>
            </a:r>
            <a:r>
              <a:rPr kumimoji="1" lang="en-US" altLang="ko-KR" sz="2000" b="1" dirty="0">
                <a:solidFill>
                  <a:srgbClr val="222A35"/>
                </a:solidFill>
              </a:rPr>
              <a:t>100</a:t>
            </a:r>
            <a:r>
              <a:rPr kumimoji="1" lang="ko-KR" altLang="en-US" sz="2000" b="1" dirty="0">
                <a:solidFill>
                  <a:srgbClr val="222A35"/>
                </a:solidFill>
              </a:rPr>
              <a:t> * </a:t>
            </a:r>
            <a:r>
              <a:rPr kumimoji="1" lang="en-US" altLang="ko-KR" sz="2000" b="1" dirty="0">
                <a:solidFill>
                  <a:srgbClr val="222A35"/>
                </a:solidFill>
              </a:rPr>
              <a:t>100</a:t>
            </a:r>
            <a:r>
              <a:rPr kumimoji="1" lang="ko-KR" altLang="en-US" sz="2000" b="1" dirty="0">
                <a:solidFill>
                  <a:srgbClr val="222A35"/>
                </a:solidFill>
              </a:rPr>
              <a:t> </a:t>
            </a:r>
            <a:r>
              <a:rPr kumimoji="1" lang="ko-KR" altLang="en-US" sz="2000" b="1" dirty="0" err="1">
                <a:solidFill>
                  <a:srgbClr val="222A35"/>
                </a:solidFill>
              </a:rPr>
              <a:t>까지의</a:t>
            </a:r>
            <a:r>
              <a:rPr kumimoji="1" lang="ko-KR" altLang="en-US" sz="2000" b="1" dirty="0">
                <a:solidFill>
                  <a:srgbClr val="222A35"/>
                </a:solidFill>
              </a:rPr>
              <a:t> </a:t>
            </a:r>
            <a:r>
              <a:rPr kumimoji="1" lang="ko-KR" altLang="en-US" sz="2000" b="1" dirty="0" err="1">
                <a:solidFill>
                  <a:srgbClr val="222A35"/>
                </a:solidFill>
              </a:rPr>
              <a:t>맵</a:t>
            </a:r>
            <a:r>
              <a:rPr kumimoji="1" lang="ko-KR" altLang="en-US" sz="2000" dirty="0" err="1">
                <a:solidFill>
                  <a:srgbClr val="222A35"/>
                </a:solidFill>
              </a:rPr>
              <a:t>을</a:t>
            </a:r>
            <a:r>
              <a:rPr kumimoji="1" lang="ko-KR" altLang="en-US" sz="2000" dirty="0">
                <a:solidFill>
                  <a:srgbClr val="222A35"/>
                </a:solidFill>
              </a:rPr>
              <a:t> 구현 가능하도록 했는데</a:t>
            </a:r>
            <a:r>
              <a:rPr kumimoji="1" lang="en-US" altLang="ko-KR" sz="2000" dirty="0">
                <a:solidFill>
                  <a:srgbClr val="222A35"/>
                </a:solidFill>
              </a:rPr>
              <a:t>,</a:t>
            </a:r>
            <a:r>
              <a:rPr kumimoji="1" lang="ko-KR" altLang="en-US" sz="2000" dirty="0">
                <a:solidFill>
                  <a:srgbClr val="222A35"/>
                </a:solidFill>
              </a:rPr>
              <a:t> 추후 더 큰 </a:t>
            </a:r>
            <a:r>
              <a:rPr kumimoji="1" lang="ko-KR" altLang="en-US" sz="2000" dirty="0" err="1">
                <a:solidFill>
                  <a:srgbClr val="222A35"/>
                </a:solidFill>
              </a:rPr>
              <a:t>맵에서도</a:t>
            </a:r>
            <a:r>
              <a:rPr kumimoji="1" lang="ko-KR" altLang="en-US" sz="2000" dirty="0">
                <a:solidFill>
                  <a:srgbClr val="222A35"/>
                </a:solidFill>
              </a:rPr>
              <a:t> 탐색이 유의미한 시간 내에 가능하도록 개선할 방법을 연구해봐야 할 것 같다</a:t>
            </a:r>
            <a:r>
              <a:rPr kumimoji="1" lang="en-US" altLang="ko-KR" sz="2000" dirty="0">
                <a:solidFill>
                  <a:srgbClr val="222A35"/>
                </a:solidFill>
              </a:rPr>
              <a:t>.</a:t>
            </a:r>
            <a:endParaRPr kumimoji="1" lang="ko-Kore-KR" altLang="en-US" sz="2000" dirty="0">
              <a:solidFill>
                <a:srgbClr val="222A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266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05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고찰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18</a:t>
            </a:fld>
            <a:endParaRPr kumimoji="1"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795CA3-F04E-3D45-8BF6-D1012C15859E}"/>
              </a:ext>
            </a:extLst>
          </p:cNvPr>
          <p:cNvSpPr txBox="1"/>
          <p:nvPr/>
        </p:nvSpPr>
        <p:spPr>
          <a:xfrm>
            <a:off x="804040" y="1502980"/>
            <a:ext cx="714178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팀장 박정훈</a:t>
            </a:r>
            <a:endParaRPr kumimoji="1" lang="en-US" altLang="ko-KR" b="1" dirty="0">
              <a:solidFill>
                <a:srgbClr val="222A35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가치평가 함수를 구현하다가 팀원 현구 씨와 파트가 겹쳐 게임 </a:t>
            </a:r>
            <a:r>
              <a:rPr kumimoji="1" lang="ko-KR" altLang="en-US" sz="1500" dirty="0" err="1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맵을</a:t>
            </a:r>
            <a:r>
              <a:rPr kumimoji="1" lang="ko-KR" altLang="en-US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초기화하는 </a:t>
            </a:r>
            <a:r>
              <a:rPr kumimoji="1" lang="en-US" altLang="ko-KR" sz="1500" dirty="0" err="1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init</a:t>
            </a:r>
            <a:r>
              <a:rPr kumimoji="1" lang="ko-KR" altLang="en-US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함수를 구현했다</a:t>
            </a:r>
            <a:r>
              <a:rPr kumimoji="1" lang="en-US" altLang="ko-KR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  <a:r>
              <a:rPr kumimoji="1" lang="ko-KR" altLang="en-US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팀원들과 회의 날짜와 시간을 정하고 실시간으로 대화를 주고 받았기 때문에 서로 오해 없이 빠른 수정이 가능했다</a:t>
            </a:r>
            <a:r>
              <a:rPr kumimoji="1" lang="en-US" altLang="ko-KR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  <a:r>
              <a:rPr kumimoji="1" lang="ko-KR" altLang="en-US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팀원 간 커뮤니케이션의 중요성을 깨달을 수 있었다</a:t>
            </a:r>
            <a:r>
              <a:rPr kumimoji="1" lang="en-US" altLang="ko-KR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  <a:p>
            <a:endParaRPr kumimoji="1" lang="en-US" altLang="ko-KR" b="1" dirty="0">
              <a:solidFill>
                <a:srgbClr val="222A35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b="1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팀원 김현중</a:t>
            </a:r>
            <a:endParaRPr kumimoji="1" lang="en-US" altLang="ko-KR" b="1" dirty="0">
              <a:solidFill>
                <a:srgbClr val="222A35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팀원 성우 씨의 도움을 받아 이동 방향을 선정하는 코드를 작성해볼 수 있었다</a:t>
            </a:r>
            <a:r>
              <a:rPr kumimoji="1" lang="en-US" altLang="ko-KR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  <a:r>
              <a:rPr kumimoji="1" lang="ko-KR" altLang="en-US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처음 보는 알고리즘을 구현한다는 것에 겁을 먹었지만</a:t>
            </a:r>
            <a:r>
              <a:rPr kumimoji="1" lang="en-US" altLang="ko-KR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kumimoji="1" lang="ko-KR" altLang="en-US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천천히 이해하면서 팀원의 도움을 받아 구현해 나가는 과정에서 성취감을 느낄 수 있었다</a:t>
            </a:r>
            <a:r>
              <a:rPr kumimoji="1" lang="en-US" altLang="ko-KR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  <a:p>
            <a:endParaRPr kumimoji="1" lang="en-US" altLang="ko-KR" b="1" dirty="0">
              <a:solidFill>
                <a:srgbClr val="222A35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b="1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팀원 최성우</a:t>
            </a:r>
            <a:endParaRPr kumimoji="1" lang="en-US" altLang="ko-KR" b="1" dirty="0">
              <a:solidFill>
                <a:srgbClr val="222A35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en-US" altLang="ko-KR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Q-learning </a:t>
            </a:r>
            <a:r>
              <a:rPr kumimoji="1" lang="ko-KR" altLang="en-US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을 통해 간단한 학습을 진행 시켜보면서 실시간으로 진행되는 강화 학습에 대해 알 수 있었다</a:t>
            </a:r>
            <a:r>
              <a:rPr kumimoji="1" lang="en-US" altLang="ko-KR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  <a:r>
              <a:rPr kumimoji="1" lang="ko-KR" altLang="en-US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하지만 아직 더 많은 변수가 포함된 실생활에서의 적용은 어려운 수준이기 때문에 추후에 이 학습을 발전시킨다면 실제 게임에 적용하여 시뮬레이션 해보고자 한다</a:t>
            </a:r>
            <a:r>
              <a:rPr kumimoji="1" lang="en-US" altLang="ko-KR" sz="1500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  <a:p>
            <a:endParaRPr kumimoji="1" lang="en-US" altLang="ko-KR" b="1" dirty="0">
              <a:solidFill>
                <a:srgbClr val="222A35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b="1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팀원 최현구</a:t>
            </a:r>
            <a:endParaRPr kumimoji="1" lang="en-US" altLang="ko-KR" b="1" dirty="0">
              <a:solidFill>
                <a:srgbClr val="222A35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sz="1500" dirty="0"/>
              <a:t>프로젝트 진행 일정을 체계적으로 잡으려고 노력했다</a:t>
            </a:r>
            <a:r>
              <a:rPr kumimoji="1" lang="en-US" altLang="ko-KR" sz="1500" dirty="0"/>
              <a:t>.</a:t>
            </a:r>
            <a:r>
              <a:rPr kumimoji="1" lang="ko-KR" altLang="en-US" sz="1500" dirty="0"/>
              <a:t> </a:t>
            </a:r>
            <a:r>
              <a:rPr kumimoji="1" lang="en-US" altLang="ko-KR" sz="1500" dirty="0" err="1"/>
              <a:t>Github</a:t>
            </a:r>
            <a:r>
              <a:rPr kumimoji="1" lang="en-US" altLang="ko-KR" sz="1500" dirty="0"/>
              <a:t> milestone </a:t>
            </a:r>
            <a:r>
              <a:rPr kumimoji="1" lang="ko-KR" altLang="en-US" sz="1500" dirty="0"/>
              <a:t>기능을 이용해 일정관리를 진행했던 것이 큰 도움이 된 것 같다</a:t>
            </a:r>
            <a:r>
              <a:rPr kumimoji="1" lang="en-US" altLang="ko-KR" sz="1500" dirty="0"/>
              <a:t>.</a:t>
            </a:r>
            <a:r>
              <a:rPr kumimoji="1" lang="ko-KR" altLang="en-US" sz="1500" dirty="0"/>
              <a:t> 자칫 일정이 </a:t>
            </a:r>
            <a:r>
              <a:rPr kumimoji="1" lang="ko-KR" altLang="en-US" sz="1500" dirty="0" err="1"/>
              <a:t>빠듯했을</a:t>
            </a:r>
            <a:r>
              <a:rPr kumimoji="1" lang="ko-KR" altLang="en-US" sz="1500" dirty="0"/>
              <a:t> 수도 있었는데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미리미리 적극적으로 임해준 팀원 모두에게 감사하다</a:t>
            </a:r>
            <a:r>
              <a:rPr kumimoji="1" lang="en-US" altLang="ko-KR" sz="1500" dirty="0"/>
              <a:t>.</a:t>
            </a:r>
            <a:endParaRPr kumimoji="1" lang="ko-Kore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3105627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06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53998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참고 문헌 및 사이트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5417F6-9C6B-0042-8BBE-566DEBD55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19</a:t>
            </a:fld>
            <a:endParaRPr kumimoji="1" lang="ko-Kore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FC1355-7130-E04C-9185-0FD2CCB62966}"/>
              </a:ext>
            </a:extLst>
          </p:cNvPr>
          <p:cNvSpPr txBox="1"/>
          <p:nvPr/>
        </p:nvSpPr>
        <p:spPr>
          <a:xfrm>
            <a:off x="548987" y="1320125"/>
            <a:ext cx="804602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삼성 </a:t>
            </a:r>
            <a:r>
              <a:rPr kumimoji="1" lang="en" altLang="ko-KR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sds</a:t>
            </a:r>
            <a:r>
              <a:rPr kumimoji="1" lang="en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" altLang="ko-KR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saida</a:t>
            </a:r>
            <a:r>
              <a:rPr kumimoji="1" lang="en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팀 스타크래프트 인공지능</a:t>
            </a:r>
            <a:br>
              <a:rPr kumimoji="1"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</a:br>
            <a:r>
              <a:rPr kumimoji="1" lang="en" altLang="ko-KR" dirty="0">
                <a:latin typeface="NanumBarunGothic" panose="020B0603020101020101" pitchFamily="34" charset="-127"/>
                <a:ea typeface="NanumBarunGothic" panose="020B0603020101020101" pitchFamily="34" charset="-127"/>
                <a:hlinkClick r:id="rId2"/>
              </a:rPr>
              <a:t>http://m.hani.co.kr/arti/economy/it/870696.html#cb</a:t>
            </a:r>
            <a:endParaRPr kumimoji="1" lang="en-US" altLang="ko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" altLang="ko-KR" dirty="0">
              <a:latin typeface="NanumBarunGothic" panose="020B0603020101020101" pitchFamily="34" charset="-127"/>
              <a:ea typeface="NanumBarunGothic" panose="020B0603020101020101" pitchFamily="34" charset="-127"/>
              <a:hlinkClick r:id="rId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시행착오 없는 </a:t>
            </a:r>
            <a:r>
              <a:rPr kumimoji="1" lang="ko-KR" altLang="en-US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길찾기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인공지능</a:t>
            </a:r>
            <a:br>
              <a:rPr kumimoji="1" lang="en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  <a:hlinkClick r:id="rId3"/>
              </a:rPr>
            </a:br>
            <a:r>
              <a:rPr kumimoji="1" lang="en" altLang="ko-KR" dirty="0">
                <a:latin typeface="NanumBarunGothic" panose="020B0603020101020101" pitchFamily="34" charset="-127"/>
                <a:ea typeface="NanumBarunGothic" panose="020B0603020101020101" pitchFamily="34" charset="-127"/>
                <a:hlinkClick r:id="rId3"/>
              </a:rPr>
              <a:t>http://m.hani.co.kr/arti/science/future/926150.html</a:t>
            </a:r>
            <a:endParaRPr kumimoji="1" lang="en-US" altLang="ko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>
              <a:latin typeface="NanumBarunGothic" panose="020B0603020101020101" pitchFamily="34" charset="-127"/>
              <a:ea typeface="NanumBarunGothic" panose="020B0603020101020101" pitchFamily="34" charset="-127"/>
              <a:hlinkClick r:id="rId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홍콩 </a:t>
            </a:r>
            <a:r>
              <a:rPr kumimoji="1" lang="ko-KR" altLang="en-US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과기대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김성훈 교수님 강의</a:t>
            </a:r>
            <a:br>
              <a:rPr kumimoji="1" lang="en-US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</a:br>
            <a:r>
              <a:rPr kumimoji="1" lang="en" altLang="ko-KR" dirty="0">
                <a:latin typeface="NanumBarunGothic" panose="020B0603020101020101" pitchFamily="34" charset="-127"/>
                <a:ea typeface="NanumBarunGothic" panose="020B0603020101020101" pitchFamily="34" charset="-127"/>
                <a:hlinkClick r:id="rId4"/>
              </a:rPr>
              <a:t>https://hunkim.github.io/ml/</a:t>
            </a:r>
            <a:endParaRPr kumimoji="1" lang="en" altLang="ko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텐서플로우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프레임워크 </a:t>
            </a:r>
            <a:r>
              <a:rPr kumimoji="1" lang="en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q-learning 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설명</a:t>
            </a:r>
            <a:r>
              <a:rPr kumimoji="1"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" altLang="ko-KR" dirty="0">
                <a:latin typeface="NanumBarunGothic" panose="020B0603020101020101" pitchFamily="34" charset="-127"/>
                <a:ea typeface="NanumBarunGothic" panose="020B0603020101020101" pitchFamily="34" charset="-127"/>
                <a:hlinkClick r:id="rId5"/>
              </a:rPr>
              <a:t>https://www.tensorflow.org/agents/tutorials/0_intro_rl</a:t>
            </a:r>
            <a:endParaRPr kumimoji="1" lang="en" altLang="ko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" altLang="ko-Kore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Frozen lake game</a:t>
            </a:r>
            <a:br>
              <a:rPr kumimoji="1" lang="en-US" altLang="ko-Kore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</a:br>
            <a:r>
              <a:rPr kumimoji="1" lang="en-US" altLang="ko-Kore-KR" dirty="0">
                <a:latin typeface="NanumBarunGothic" panose="020B0603020101020101" pitchFamily="34" charset="-127"/>
                <a:ea typeface="NanumBarunGothic" panose="020B0603020101020101" pitchFamily="34" charset="-127"/>
                <a:hlinkClick r:id="rId6"/>
              </a:rPr>
              <a:t>https://colab.research.google.com/github/simoninithomas/Deep_reinforcement_learning_Course/blob/master/Q_Learning_with_FrozenLakev2.ipynb</a:t>
            </a:r>
            <a:endParaRPr kumimoji="1" lang="en-US" altLang="ko-Kore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쉬운 더블 </a:t>
            </a:r>
            <a:r>
              <a:rPr kumimoji="1" lang="ko-KR" altLang="en-US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버퍼링</a:t>
            </a:r>
            <a:br>
              <a:rPr kumimoji="1"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</a:br>
            <a:r>
              <a:rPr kumimoji="1"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  <a:hlinkClick r:id="rId7"/>
              </a:rPr>
              <a:t>https://codevang.tistory.com/39</a:t>
            </a:r>
            <a:endParaRPr kumimoji="1" lang="en-US" altLang="ko-KR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5962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00</a:t>
            </a:r>
            <a:endParaRPr kumimoji="1" lang="ko-Kore-KR" altLang="en-US" sz="4000" b="1" dirty="0">
              <a:solidFill>
                <a:srgbClr val="222A35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000" b="1" dirty="0">
                <a:solidFill>
                  <a:srgbClr val="222A35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목차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5460B5-F5DA-6D46-A279-0BFC6DFD6E6B}"/>
              </a:ext>
            </a:extLst>
          </p:cNvPr>
          <p:cNvSpPr txBox="1"/>
          <p:nvPr/>
        </p:nvSpPr>
        <p:spPr>
          <a:xfrm>
            <a:off x="2706414" y="1435696"/>
            <a:ext cx="4708636" cy="4189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0</a:t>
            </a:r>
            <a:r>
              <a:rPr kumimoji="1" lang="en-US" altLang="ko-KR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1</a:t>
            </a:r>
            <a:r>
              <a:rPr kumimoji="1" lang="ko-KR" altLang="en-US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 프로젝트 주제</a:t>
            </a:r>
            <a:endParaRPr kumimoji="1" lang="en-US" altLang="ko-KR" sz="30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02</a:t>
            </a:r>
            <a:r>
              <a:rPr kumimoji="1" lang="ko-KR" altLang="en-US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 회의록</a:t>
            </a:r>
            <a:endParaRPr kumimoji="1" lang="en-US" altLang="ko-KR" sz="30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03</a:t>
            </a:r>
            <a:r>
              <a:rPr kumimoji="1" lang="ko-KR" altLang="en-US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 주요 알고리즘</a:t>
            </a:r>
            <a:endParaRPr kumimoji="1" lang="en-US" altLang="ko-KR" sz="30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04</a:t>
            </a:r>
            <a:r>
              <a:rPr kumimoji="1" lang="ko-KR" altLang="en-US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 최종 결과</a:t>
            </a:r>
            <a:endParaRPr kumimoji="1" lang="en-US" altLang="ko-KR" sz="30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05</a:t>
            </a:r>
            <a:r>
              <a:rPr kumimoji="1" lang="ko-KR" altLang="en-US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 고찰</a:t>
            </a:r>
            <a:endParaRPr kumimoji="1" lang="en-US" altLang="ko-KR" sz="30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06</a:t>
            </a:r>
            <a:r>
              <a:rPr kumimoji="1" lang="ko-KR" altLang="en-US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 참고 문헌 및 사이트</a:t>
            </a:r>
            <a:endParaRPr kumimoji="1" lang="ko-Kore-KR" altLang="en-US" sz="30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CF0CDCF-83C1-684F-8B51-043AA1835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2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959962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5417F6-9C6B-0042-8BBE-566DEBD55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20</a:t>
            </a:fld>
            <a:endParaRPr kumimoji="1" lang="ko-Kore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15E1185-645A-304E-AA09-BA4193C90D24}"/>
              </a:ext>
            </a:extLst>
          </p:cNvPr>
          <p:cNvSpPr/>
          <p:nvPr/>
        </p:nvSpPr>
        <p:spPr>
          <a:xfrm>
            <a:off x="0" y="273269"/>
            <a:ext cx="9144000" cy="658473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31047F-710C-EF40-960A-D9B60FFEC46B}"/>
              </a:ext>
            </a:extLst>
          </p:cNvPr>
          <p:cNvSpPr txBox="1"/>
          <p:nvPr/>
        </p:nvSpPr>
        <p:spPr>
          <a:xfrm>
            <a:off x="1324303" y="2105561"/>
            <a:ext cx="6495393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8000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Thank you!</a:t>
            </a:r>
          </a:p>
          <a:p>
            <a:pPr algn="ctr"/>
            <a:endParaRPr kumimoji="1" lang="en-US" altLang="ko-Kore-KR" sz="5000" b="1" dirty="0">
              <a:solidFill>
                <a:schemeClr val="bg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광운대학교 컴퓨터정보공학부</a:t>
            </a:r>
            <a:endParaRPr kumimoji="1" lang="en-US" altLang="ko-KR" b="1" dirty="0">
              <a:solidFill>
                <a:schemeClr val="bg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2020</a:t>
            </a:r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학년도 </a:t>
            </a:r>
            <a:r>
              <a:rPr kumimoji="1" lang="en-US" altLang="ko-KR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2</a:t>
            </a:r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학기 고급</a:t>
            </a:r>
            <a:r>
              <a:rPr kumimoji="1" lang="en-US" altLang="ko-KR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C</a:t>
            </a:r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프로그래밍</a:t>
            </a:r>
            <a:endParaRPr kumimoji="1" lang="en-US" altLang="ko-KR" b="1" dirty="0">
              <a:solidFill>
                <a:schemeClr val="bg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r>
              <a:rPr kumimoji="1" lang="en-US" altLang="ko-Kore-KR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6</a:t>
            </a:r>
            <a:r>
              <a:rPr kumimoji="1" lang="ko-Kore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조</a:t>
            </a:r>
            <a:r>
              <a:rPr kumimoji="1" lang="ko-KR" altLang="en-US" b="1" dirty="0">
                <a:solidFill>
                  <a:schemeClr val="bg1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최종보고서</a:t>
            </a:r>
            <a:endParaRPr kumimoji="1" lang="en-US" altLang="ko-Kore-KR" b="1" dirty="0">
              <a:solidFill>
                <a:schemeClr val="bg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4013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01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프로젝트</a:t>
            </a:r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ko-Kore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주제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90A8A7-1F6C-2545-AF0C-1E7A11216365}"/>
              </a:ext>
            </a:extLst>
          </p:cNvPr>
          <p:cNvSpPr txBox="1"/>
          <p:nvPr/>
        </p:nvSpPr>
        <p:spPr>
          <a:xfrm>
            <a:off x="1308955" y="1252304"/>
            <a:ext cx="64743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&lt;&lt; </a:t>
            </a:r>
            <a:r>
              <a:rPr kumimoji="1" lang="ko-KR" altLang="en-US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포켓몬 </a:t>
            </a:r>
            <a:r>
              <a:rPr kumimoji="1" lang="ko-KR" altLang="en-US" sz="30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길찾기</a:t>
            </a:r>
            <a:r>
              <a:rPr kumimoji="1" lang="ko-KR" altLang="en-US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게임</a:t>
            </a:r>
            <a:r>
              <a:rPr kumimoji="1" lang="en-US" altLang="ko-KR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&gt;&gt;</a:t>
            </a:r>
            <a:endParaRPr kumimoji="1" lang="ko-Kore-KR" altLang="en-US" sz="30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A922E40-771F-FA46-93EB-466F568A8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991" y="2022037"/>
            <a:ext cx="3081212" cy="2813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EBFB9797-17B4-8244-AEA3-233D0D621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338" y="2022037"/>
            <a:ext cx="3081212" cy="2813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57F25F93-2CF4-D24A-B00D-8192BFBFE294}"/>
              </a:ext>
            </a:extLst>
          </p:cNvPr>
          <p:cNvCxnSpPr>
            <a:cxnSpLocks/>
            <a:stCxn id="7" idx="0"/>
            <a:endCxn id="7" idx="2"/>
          </p:cNvCxnSpPr>
          <p:nvPr/>
        </p:nvCxnSpPr>
        <p:spPr>
          <a:xfrm>
            <a:off x="6547944" y="2022037"/>
            <a:ext cx="0" cy="2813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9BDBB928-5E84-B545-905B-CE7F3F85B9EE}"/>
              </a:ext>
            </a:extLst>
          </p:cNvPr>
          <p:cNvCxnSpPr>
            <a:cxnSpLocks/>
          </p:cNvCxnSpPr>
          <p:nvPr/>
        </p:nvCxnSpPr>
        <p:spPr>
          <a:xfrm>
            <a:off x="8083294" y="2022037"/>
            <a:ext cx="0" cy="2813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18EBB67D-C53F-0444-A228-003AAB361856}"/>
              </a:ext>
            </a:extLst>
          </p:cNvPr>
          <p:cNvCxnSpPr>
            <a:cxnSpLocks/>
          </p:cNvCxnSpPr>
          <p:nvPr/>
        </p:nvCxnSpPr>
        <p:spPr>
          <a:xfrm>
            <a:off x="5007338" y="2022037"/>
            <a:ext cx="0" cy="2813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E221014B-A298-FA46-8617-2D0218CFD13A}"/>
              </a:ext>
            </a:extLst>
          </p:cNvPr>
          <p:cNvCxnSpPr>
            <a:cxnSpLocks/>
          </p:cNvCxnSpPr>
          <p:nvPr/>
        </p:nvCxnSpPr>
        <p:spPr>
          <a:xfrm>
            <a:off x="5794909" y="2022037"/>
            <a:ext cx="0" cy="2813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0A2291D4-02B2-694F-8C2F-B7DCD9F81EEA}"/>
              </a:ext>
            </a:extLst>
          </p:cNvPr>
          <p:cNvCxnSpPr>
            <a:cxnSpLocks/>
          </p:cNvCxnSpPr>
          <p:nvPr/>
        </p:nvCxnSpPr>
        <p:spPr>
          <a:xfrm>
            <a:off x="7292014" y="2022037"/>
            <a:ext cx="0" cy="2813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D4187E1F-DC17-5F46-A315-4712D6F3339F}"/>
              </a:ext>
            </a:extLst>
          </p:cNvPr>
          <p:cNvCxnSpPr>
            <a:cxnSpLocks/>
          </p:cNvCxnSpPr>
          <p:nvPr/>
        </p:nvCxnSpPr>
        <p:spPr>
          <a:xfrm>
            <a:off x="6171426" y="2022037"/>
            <a:ext cx="0" cy="2813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EF4C4908-3494-C04C-92B6-E3A4489734AD}"/>
              </a:ext>
            </a:extLst>
          </p:cNvPr>
          <p:cNvCxnSpPr>
            <a:cxnSpLocks/>
          </p:cNvCxnSpPr>
          <p:nvPr/>
        </p:nvCxnSpPr>
        <p:spPr>
          <a:xfrm>
            <a:off x="5400462" y="2022037"/>
            <a:ext cx="0" cy="2813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36CCB30B-EA3D-3448-8CAD-9357F37AB0EB}"/>
              </a:ext>
            </a:extLst>
          </p:cNvPr>
          <p:cNvCxnSpPr>
            <a:cxnSpLocks/>
          </p:cNvCxnSpPr>
          <p:nvPr/>
        </p:nvCxnSpPr>
        <p:spPr>
          <a:xfrm>
            <a:off x="6915497" y="2022037"/>
            <a:ext cx="0" cy="2813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6CDBAC70-9648-B343-9431-75D7A11EC67E}"/>
              </a:ext>
            </a:extLst>
          </p:cNvPr>
          <p:cNvCxnSpPr>
            <a:cxnSpLocks/>
          </p:cNvCxnSpPr>
          <p:nvPr/>
        </p:nvCxnSpPr>
        <p:spPr>
          <a:xfrm>
            <a:off x="7668532" y="2022037"/>
            <a:ext cx="0" cy="2813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57FEDA46-927E-4F43-8346-DAEEE325AE0A}"/>
              </a:ext>
            </a:extLst>
          </p:cNvPr>
          <p:cNvCxnSpPr>
            <a:cxnSpLocks/>
          </p:cNvCxnSpPr>
          <p:nvPr/>
        </p:nvCxnSpPr>
        <p:spPr>
          <a:xfrm>
            <a:off x="5006016" y="4835963"/>
            <a:ext cx="30772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CDF2AA6F-8F52-4247-AD3C-D592D3816A36}"/>
              </a:ext>
            </a:extLst>
          </p:cNvPr>
          <p:cNvCxnSpPr>
            <a:cxnSpLocks/>
          </p:cNvCxnSpPr>
          <p:nvPr/>
        </p:nvCxnSpPr>
        <p:spPr>
          <a:xfrm>
            <a:off x="5006016" y="2022037"/>
            <a:ext cx="30772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45B168C9-2DB2-9F40-B19E-1DC41642E859}"/>
              </a:ext>
            </a:extLst>
          </p:cNvPr>
          <p:cNvCxnSpPr>
            <a:cxnSpLocks/>
          </p:cNvCxnSpPr>
          <p:nvPr/>
        </p:nvCxnSpPr>
        <p:spPr>
          <a:xfrm>
            <a:off x="5006016" y="3406092"/>
            <a:ext cx="30772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[R] 26">
            <a:extLst>
              <a:ext uri="{FF2B5EF4-FFF2-40B4-BE49-F238E27FC236}">
                <a16:creationId xmlns:a16="http://schemas.microsoft.com/office/drawing/2014/main" id="{A8A84D3B-99D8-BB4D-ACD7-C10387EFAA70}"/>
              </a:ext>
            </a:extLst>
          </p:cNvPr>
          <p:cNvCxnSpPr>
            <a:cxnSpLocks/>
          </p:cNvCxnSpPr>
          <p:nvPr/>
        </p:nvCxnSpPr>
        <p:spPr>
          <a:xfrm>
            <a:off x="5006016" y="4100858"/>
            <a:ext cx="30772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2E1E7CBA-866C-9A41-B562-8B085CBAFC6E}"/>
              </a:ext>
            </a:extLst>
          </p:cNvPr>
          <p:cNvCxnSpPr>
            <a:cxnSpLocks/>
          </p:cNvCxnSpPr>
          <p:nvPr/>
        </p:nvCxnSpPr>
        <p:spPr>
          <a:xfrm>
            <a:off x="5006016" y="2729257"/>
            <a:ext cx="30772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48CAE954-13D9-744E-BD28-D1469F6B5DC2}"/>
              </a:ext>
            </a:extLst>
          </p:cNvPr>
          <p:cNvCxnSpPr>
            <a:cxnSpLocks/>
          </p:cNvCxnSpPr>
          <p:nvPr/>
        </p:nvCxnSpPr>
        <p:spPr>
          <a:xfrm>
            <a:off x="5006016" y="4459445"/>
            <a:ext cx="30772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CBAB7E15-1A94-FE44-9F9C-A63AE3281B62}"/>
              </a:ext>
            </a:extLst>
          </p:cNvPr>
          <p:cNvCxnSpPr>
            <a:cxnSpLocks/>
          </p:cNvCxnSpPr>
          <p:nvPr/>
        </p:nvCxnSpPr>
        <p:spPr>
          <a:xfrm>
            <a:off x="5006016" y="3778127"/>
            <a:ext cx="30772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[R] 30">
            <a:extLst>
              <a:ext uri="{FF2B5EF4-FFF2-40B4-BE49-F238E27FC236}">
                <a16:creationId xmlns:a16="http://schemas.microsoft.com/office/drawing/2014/main" id="{81B0F9E8-B12F-FE4A-B4BD-4FABB95A1AE6}"/>
              </a:ext>
            </a:extLst>
          </p:cNvPr>
          <p:cNvCxnSpPr>
            <a:cxnSpLocks/>
          </p:cNvCxnSpPr>
          <p:nvPr/>
        </p:nvCxnSpPr>
        <p:spPr>
          <a:xfrm>
            <a:off x="5006016" y="3087846"/>
            <a:ext cx="30772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[R] 31">
            <a:extLst>
              <a:ext uri="{FF2B5EF4-FFF2-40B4-BE49-F238E27FC236}">
                <a16:creationId xmlns:a16="http://schemas.microsoft.com/office/drawing/2014/main" id="{EEF5D1CA-1ECE-4848-8C69-BE30124A18A3}"/>
              </a:ext>
            </a:extLst>
          </p:cNvPr>
          <p:cNvCxnSpPr>
            <a:cxnSpLocks/>
          </p:cNvCxnSpPr>
          <p:nvPr/>
        </p:nvCxnSpPr>
        <p:spPr>
          <a:xfrm>
            <a:off x="5006016" y="2379634"/>
            <a:ext cx="30772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56EC390-E1C7-B048-A013-4A95A455126E}"/>
              </a:ext>
            </a:extLst>
          </p:cNvPr>
          <p:cNvSpPr txBox="1"/>
          <p:nvPr/>
        </p:nvSpPr>
        <p:spPr>
          <a:xfrm>
            <a:off x="1008991" y="5292346"/>
            <a:ext cx="7074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격자로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이루어진 </a:t>
            </a:r>
            <a:r>
              <a:rPr kumimoji="1" lang="ko-KR" altLang="en-US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게임판에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ko-KR" altLang="en-US" b="1" dirty="0" err="1">
                <a:solidFill>
                  <a:srgbClr val="0070C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출발지점</a:t>
            </a:r>
            <a:r>
              <a:rPr kumimoji="1" lang="ko-KR" altLang="en-US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과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ko-KR" altLang="en-US" b="1" dirty="0" err="1">
                <a:solidFill>
                  <a:srgbClr val="0070C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도착지점</a:t>
            </a:r>
            <a:r>
              <a:rPr kumimoji="1" lang="ko-KR" altLang="en-US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을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입력하면</a:t>
            </a:r>
            <a:endParaRPr kumimoji="1" lang="en-US" altLang="ko-KR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r>
              <a:rPr kumimoji="1" lang="ko-KR" altLang="en-US" b="1" dirty="0">
                <a:solidFill>
                  <a:srgbClr val="EF534E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스스로 최적화된 경로를 찾아내는 </a:t>
            </a:r>
            <a:r>
              <a:rPr kumimoji="1" lang="ko-KR" altLang="en-US" b="1" dirty="0" err="1">
                <a:solidFill>
                  <a:srgbClr val="EF534E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강화학습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게임 입니다</a:t>
            </a:r>
            <a:r>
              <a:rPr kumimoji="1" lang="en-US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3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93013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01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프로젝트</a:t>
            </a:r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ko-Kore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주제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56EC390-E1C7-B048-A013-4A95A455126E}"/>
              </a:ext>
            </a:extLst>
          </p:cNvPr>
          <p:cNvSpPr txBox="1"/>
          <p:nvPr/>
        </p:nvSpPr>
        <p:spPr>
          <a:xfrm>
            <a:off x="1008991" y="5292346"/>
            <a:ext cx="70743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 err="1">
                <a:solidFill>
                  <a:srgbClr val="EF534E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강화학습</a:t>
            </a:r>
            <a:r>
              <a:rPr kumimoji="1" lang="ko-KR" altLang="en-US" b="1" dirty="0">
                <a:solidFill>
                  <a:srgbClr val="EF534E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게임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으로 유명한 </a:t>
            </a:r>
            <a:r>
              <a:rPr kumimoji="1" lang="en-US" altLang="ko-KR" b="1" dirty="0">
                <a:solidFill>
                  <a:srgbClr val="0070C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Frozen lake game</a:t>
            </a:r>
            <a:r>
              <a:rPr kumimoji="1" lang="ko-KR" altLang="en-US" b="1" dirty="0">
                <a:solidFill>
                  <a:srgbClr val="0070C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과</a:t>
            </a:r>
            <a:endParaRPr kumimoji="1" lang="en-US" altLang="ko-KR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r>
              <a:rPr kumimoji="1" lang="ko-KR" altLang="en-US" b="1" dirty="0">
                <a:solidFill>
                  <a:srgbClr val="EF534E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포켓몬스터 게임 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속 캐릭터가 </a:t>
            </a:r>
            <a:r>
              <a:rPr kumimoji="1" lang="en-US" altLang="ko-KR" b="1" dirty="0">
                <a:solidFill>
                  <a:srgbClr val="0070C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4</a:t>
            </a:r>
            <a:r>
              <a:rPr kumimoji="1" lang="ko-KR" altLang="en-US" b="1" dirty="0">
                <a:solidFill>
                  <a:srgbClr val="0070C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방향으로 움직이는 모습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이</a:t>
            </a:r>
            <a:endParaRPr kumimoji="1" lang="en-US" altLang="ko-KR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유사한 것에서 아이디어를 얻었습니다</a:t>
            </a:r>
            <a:r>
              <a:rPr kumimoji="1" lang="en-US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4</a:t>
            </a:fld>
            <a:endParaRPr kumimoji="1" lang="ko-Kore-KR" altLang="en-US" dirty="0"/>
          </a:p>
        </p:txBody>
      </p:sp>
      <p:pic>
        <p:nvPicPr>
          <p:cNvPr id="4098" name="Picture 2" descr="alt text">
            <a:extLst>
              <a:ext uri="{FF2B5EF4-FFF2-40B4-BE49-F238E27FC236}">
                <a16:creationId xmlns:a16="http://schemas.microsoft.com/office/drawing/2014/main" id="{1EE2A274-2DCC-D942-B1AC-1640F13C8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865" y="2022037"/>
            <a:ext cx="2864996" cy="286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>
            <a:extLst>
              <a:ext uri="{FF2B5EF4-FFF2-40B4-BE49-F238E27FC236}">
                <a16:creationId xmlns:a16="http://schemas.microsoft.com/office/drawing/2014/main" id="{CEBDD06D-5B15-1540-B863-A2EEFA5CF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991" y="2022037"/>
            <a:ext cx="3081212" cy="2813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B215540-94CF-5E4C-B3E2-72808028CDFD}"/>
              </a:ext>
            </a:extLst>
          </p:cNvPr>
          <p:cNvSpPr txBox="1"/>
          <p:nvPr/>
        </p:nvSpPr>
        <p:spPr>
          <a:xfrm>
            <a:off x="1308955" y="1252304"/>
            <a:ext cx="64743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&lt;&lt; </a:t>
            </a:r>
            <a:r>
              <a:rPr kumimoji="1" lang="ko-KR" altLang="en-US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포켓몬 </a:t>
            </a:r>
            <a:r>
              <a:rPr kumimoji="1" lang="ko-KR" altLang="en-US" sz="30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길찾기</a:t>
            </a:r>
            <a:r>
              <a:rPr kumimoji="1" lang="ko-KR" altLang="en-US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게임</a:t>
            </a:r>
            <a:r>
              <a:rPr kumimoji="1" lang="en-US" altLang="ko-KR" sz="30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&gt;&gt;</a:t>
            </a:r>
            <a:endParaRPr kumimoji="1" lang="ko-Kore-KR" altLang="en-US" sz="30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0593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02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회의록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5</a:t>
            </a:fld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316468-6428-AB44-A727-20FDF4508415}"/>
              </a:ext>
            </a:extLst>
          </p:cNvPr>
          <p:cNvSpPr txBox="1"/>
          <p:nvPr/>
        </p:nvSpPr>
        <p:spPr>
          <a:xfrm>
            <a:off x="894317" y="1086259"/>
            <a:ext cx="81139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ore-KR" sz="1200" dirty="0">
                <a:latin typeface="+mn-ea"/>
                <a:hlinkClick r:id="rId2"/>
              </a:rPr>
              <a:t>https://</a:t>
            </a:r>
            <a:r>
              <a:rPr kumimoji="1" lang="en" altLang="ko-Kore-KR" sz="1200" dirty="0" err="1">
                <a:latin typeface="+mn-ea"/>
                <a:hlinkClick r:id="rId2"/>
              </a:rPr>
              <a:t>github.com</a:t>
            </a:r>
            <a:r>
              <a:rPr kumimoji="1" lang="en" altLang="ko-Kore-KR" sz="1200" dirty="0">
                <a:latin typeface="+mn-ea"/>
                <a:hlinkClick r:id="rId2"/>
              </a:rPr>
              <a:t>/Hyeon9mak/HCP_2020/blob/master/</a:t>
            </a:r>
            <a:r>
              <a:rPr kumimoji="1" lang="ko-KR" altLang="en-US" sz="1200" dirty="0" err="1">
                <a:latin typeface="+mn-ea"/>
                <a:hlinkClick r:id="rId2"/>
              </a:rPr>
              <a:t>회의기록</a:t>
            </a:r>
            <a:r>
              <a:rPr kumimoji="1" lang="en-US" altLang="ko-KR" sz="1200" dirty="0">
                <a:latin typeface="+mn-ea"/>
                <a:hlinkClick r:id="rId2"/>
              </a:rPr>
              <a:t>/2020-11-17-</a:t>
            </a:r>
            <a:r>
              <a:rPr kumimoji="1" lang="ko-KR" altLang="en-US" sz="1200" dirty="0" err="1">
                <a:latin typeface="+mn-ea"/>
                <a:hlinkClick r:id="rId2"/>
              </a:rPr>
              <a:t>회의기록</a:t>
            </a:r>
            <a:r>
              <a:rPr kumimoji="1" lang="en-US" altLang="ko-KR" sz="1200" dirty="0">
                <a:latin typeface="+mn-ea"/>
                <a:hlinkClick r:id="rId2"/>
              </a:rPr>
              <a:t>.</a:t>
            </a:r>
            <a:r>
              <a:rPr kumimoji="1" lang="en" altLang="ko-Kore-KR" sz="1200" dirty="0">
                <a:latin typeface="+mn-ea"/>
                <a:hlinkClick r:id="rId2"/>
              </a:rPr>
              <a:t>md</a:t>
            </a:r>
            <a:endParaRPr kumimoji="1" lang="en" altLang="ko-Kore-KR" sz="1200" dirty="0"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D9D3527-E6BB-7D48-A9A6-F841E6E14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62" y="1674449"/>
            <a:ext cx="7493876" cy="450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67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02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회의록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6</a:t>
            </a:fld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316468-6428-AB44-A727-20FDF4508415}"/>
              </a:ext>
            </a:extLst>
          </p:cNvPr>
          <p:cNvSpPr txBox="1"/>
          <p:nvPr/>
        </p:nvSpPr>
        <p:spPr>
          <a:xfrm>
            <a:off x="894317" y="1086259"/>
            <a:ext cx="81139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ore-KR" sz="1200" dirty="0">
                <a:latin typeface="+mn-ea"/>
                <a:hlinkClick r:id="rId2"/>
              </a:rPr>
              <a:t>https://</a:t>
            </a:r>
            <a:r>
              <a:rPr kumimoji="1" lang="en" altLang="ko-Kore-KR" sz="1200" dirty="0" err="1">
                <a:latin typeface="+mn-ea"/>
                <a:hlinkClick r:id="rId2"/>
              </a:rPr>
              <a:t>github.com</a:t>
            </a:r>
            <a:r>
              <a:rPr kumimoji="1" lang="en" altLang="ko-Kore-KR" sz="1200" dirty="0">
                <a:latin typeface="+mn-ea"/>
                <a:hlinkClick r:id="rId2"/>
              </a:rPr>
              <a:t>/Hyeon9mak/HCP_2020/blob/master/</a:t>
            </a:r>
            <a:r>
              <a:rPr kumimoji="1" lang="ko-KR" altLang="en-US" sz="1200" dirty="0" err="1">
                <a:latin typeface="+mn-ea"/>
                <a:hlinkClick r:id="rId2"/>
              </a:rPr>
              <a:t>회의기록</a:t>
            </a:r>
            <a:r>
              <a:rPr kumimoji="1" lang="en-US" altLang="ko-KR" sz="1200" dirty="0">
                <a:latin typeface="+mn-ea"/>
                <a:hlinkClick r:id="rId2"/>
              </a:rPr>
              <a:t>/2020-11-19-</a:t>
            </a:r>
            <a:r>
              <a:rPr kumimoji="1" lang="ko-KR" altLang="en-US" sz="1200" dirty="0" err="1">
                <a:latin typeface="+mn-ea"/>
                <a:hlinkClick r:id="rId2"/>
              </a:rPr>
              <a:t>회의기록</a:t>
            </a:r>
            <a:r>
              <a:rPr kumimoji="1" lang="en-US" altLang="ko-KR" sz="1200" dirty="0">
                <a:latin typeface="+mn-ea"/>
                <a:hlinkClick r:id="rId2"/>
              </a:rPr>
              <a:t>.</a:t>
            </a:r>
            <a:r>
              <a:rPr kumimoji="1" lang="en" altLang="ko-Kore-KR" sz="1200" dirty="0">
                <a:latin typeface="+mn-ea"/>
                <a:hlinkClick r:id="rId2"/>
              </a:rPr>
              <a:t>md</a:t>
            </a:r>
            <a:endParaRPr kumimoji="1" lang="en" altLang="ko-Kore-KR" sz="12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8E7CDF6-4025-8245-999D-40831D316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29" y="1703162"/>
            <a:ext cx="8250620" cy="431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415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02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회의록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94875-CC03-444F-BB6F-BB6F74FEE3C8}" type="slidenum">
              <a:rPr kumimoji="1" lang="ko-Kore-KR" altLang="en-US" smtClean="0"/>
              <a:t>7</a:t>
            </a:fld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316468-6428-AB44-A727-20FDF4508415}"/>
              </a:ext>
            </a:extLst>
          </p:cNvPr>
          <p:cNvSpPr txBox="1"/>
          <p:nvPr/>
        </p:nvSpPr>
        <p:spPr>
          <a:xfrm>
            <a:off x="894317" y="1086259"/>
            <a:ext cx="81139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ore-KR" sz="1200" dirty="0">
                <a:latin typeface="+mn-ea"/>
                <a:hlinkClick r:id="rId2"/>
              </a:rPr>
              <a:t>https://</a:t>
            </a:r>
            <a:r>
              <a:rPr kumimoji="1" lang="en" altLang="ko-Kore-KR" sz="1200" dirty="0" err="1">
                <a:latin typeface="+mn-ea"/>
                <a:hlinkClick r:id="rId2"/>
              </a:rPr>
              <a:t>github.com</a:t>
            </a:r>
            <a:r>
              <a:rPr kumimoji="1" lang="en" altLang="ko-Kore-KR" sz="1200" dirty="0">
                <a:latin typeface="+mn-ea"/>
                <a:hlinkClick r:id="rId2"/>
              </a:rPr>
              <a:t>/Hyeon9mak/HCP_2020/blob/master/</a:t>
            </a:r>
            <a:r>
              <a:rPr kumimoji="1" lang="ko-KR" altLang="en-US" sz="1200" dirty="0" err="1">
                <a:latin typeface="+mn-ea"/>
                <a:hlinkClick r:id="rId2"/>
              </a:rPr>
              <a:t>회의기록</a:t>
            </a:r>
            <a:r>
              <a:rPr kumimoji="1" lang="en-US" altLang="ko-KR" sz="1200" dirty="0">
                <a:latin typeface="+mn-ea"/>
                <a:hlinkClick r:id="rId2"/>
              </a:rPr>
              <a:t>/2020-11-22-</a:t>
            </a:r>
            <a:r>
              <a:rPr kumimoji="1" lang="ko-KR" altLang="en-US" sz="1200" dirty="0" err="1">
                <a:latin typeface="+mn-ea"/>
                <a:hlinkClick r:id="rId2"/>
              </a:rPr>
              <a:t>회의기록</a:t>
            </a:r>
            <a:r>
              <a:rPr kumimoji="1" lang="en-US" altLang="ko-KR" sz="1200" dirty="0">
                <a:latin typeface="+mn-ea"/>
                <a:hlinkClick r:id="rId2"/>
              </a:rPr>
              <a:t>.</a:t>
            </a:r>
            <a:r>
              <a:rPr kumimoji="1" lang="en" altLang="ko-Kore-KR" sz="1200" dirty="0">
                <a:latin typeface="+mn-ea"/>
                <a:hlinkClick r:id="rId2"/>
              </a:rPr>
              <a:t>md</a:t>
            </a:r>
            <a:endParaRPr kumimoji="1" lang="en" altLang="ko-Kore-KR" sz="1200" dirty="0">
              <a:latin typeface="+mn-ea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E12102E-ADE6-E342-AB8C-49DDD2F86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81" y="1623844"/>
            <a:ext cx="8250620" cy="442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394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03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주요 알고리즘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49849" y="6343773"/>
            <a:ext cx="471063" cy="365125"/>
          </a:xfr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8</a:t>
            </a:fld>
            <a:endParaRPr kumimoji="1" lang="ko-Kore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406CB22-2183-5140-A3D6-C04EA2E6B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776" y="2600874"/>
            <a:ext cx="7018448" cy="274889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9A6B9E6-06B9-B647-85E2-FD74B4AA9DA6}"/>
              </a:ext>
            </a:extLst>
          </p:cNvPr>
          <p:cNvSpPr txBox="1"/>
          <p:nvPr/>
        </p:nvSpPr>
        <p:spPr>
          <a:xfrm>
            <a:off x="1001109" y="1238448"/>
            <a:ext cx="7141781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500" b="1" dirty="0"/>
              <a:t>Epsilon-greedy </a:t>
            </a:r>
            <a:r>
              <a:rPr kumimoji="1" lang="ko-KR" altLang="en-US" sz="2500" b="1" dirty="0"/>
              <a:t>알고리즘</a:t>
            </a:r>
            <a:br>
              <a:rPr kumimoji="1" lang="en-US" altLang="ko-KR" dirty="0"/>
            </a:br>
            <a:r>
              <a:rPr kumimoji="1" lang="ko-KR" altLang="en-US" dirty="0"/>
              <a:t>학습이 고착화 되었을 때 </a:t>
            </a:r>
            <a:r>
              <a:rPr kumimoji="1" lang="en-US" altLang="ko-KR" dirty="0"/>
              <a:t>(</a:t>
            </a:r>
            <a:r>
              <a:rPr kumimoji="1" lang="ko-KR" altLang="en-US" dirty="0"/>
              <a:t>경로 탐색이 한 부근에서 반복되고 있을 때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랜덤한</a:t>
            </a:r>
            <a:r>
              <a:rPr kumimoji="1" lang="ko-KR" altLang="en-US" dirty="0"/>
              <a:t> 확률로 다른 곳으로 이동하는 경우의 수를 만들어냅니다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3144B4-A7D5-BE49-BB1A-66743F8A9EB8}"/>
              </a:ext>
            </a:extLst>
          </p:cNvPr>
          <p:cNvSpPr txBox="1"/>
          <p:nvPr/>
        </p:nvSpPr>
        <p:spPr>
          <a:xfrm>
            <a:off x="2079131" y="5492704"/>
            <a:ext cx="7141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if ( n &lt; EPSILON)  </a:t>
            </a:r>
            <a:r>
              <a:rPr kumimoji="1" lang="en-US" altLang="ko-KR" dirty="0"/>
              <a:t>{</a:t>
            </a:r>
            <a:r>
              <a:rPr kumimoji="1" lang="ko-KR" altLang="en-US" dirty="0"/>
              <a:t> 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}</a:t>
            </a:r>
            <a:r>
              <a:rPr kumimoji="1" lang="ko-KR" altLang="en-US" dirty="0"/>
              <a:t>  </a:t>
            </a:r>
            <a:r>
              <a:rPr kumimoji="1" lang="en-US" altLang="ko-Kore-KR" b="1" dirty="0">
                <a:solidFill>
                  <a:schemeClr val="accent6">
                    <a:lumMod val="75000"/>
                  </a:schemeClr>
                </a:solidFill>
              </a:rPr>
              <a:t>// Epsilon </a:t>
            </a:r>
            <a:r>
              <a:rPr kumimoji="1" lang="ko-KR" altLang="en-US" b="1" dirty="0">
                <a:solidFill>
                  <a:schemeClr val="accent6">
                    <a:lumMod val="75000"/>
                  </a:schemeClr>
                </a:solidFill>
              </a:rPr>
              <a:t>확률 미만일 경우</a:t>
            </a:r>
            <a:endParaRPr kumimoji="1" lang="en-US" altLang="ko-KR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kumimoji="1" lang="en-US" altLang="ko-Kore-KR" dirty="0"/>
              <a:t>else { . . . }	       </a:t>
            </a:r>
            <a:r>
              <a:rPr kumimoji="1" lang="en-US" altLang="ko-Kore-KR" b="1" dirty="0">
                <a:solidFill>
                  <a:schemeClr val="accent6">
                    <a:lumMod val="75000"/>
                  </a:schemeClr>
                </a:solidFill>
              </a:rPr>
              <a:t>// Epsilon </a:t>
            </a:r>
            <a:r>
              <a:rPr kumimoji="1" lang="ko-KR" altLang="en-US" b="1" dirty="0">
                <a:solidFill>
                  <a:schemeClr val="accent6">
                    <a:lumMod val="75000"/>
                  </a:schemeClr>
                </a:solidFill>
              </a:rPr>
              <a:t>확률과 같거나 이상인 경우</a:t>
            </a:r>
            <a:endParaRPr kumimoji="1" lang="ko-Kore-KR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0725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FC567C-A7B4-2E45-938A-2C7CD0C558E7}"/>
              </a:ext>
            </a:extLst>
          </p:cNvPr>
          <p:cNvSpPr txBox="1"/>
          <p:nvPr/>
        </p:nvSpPr>
        <p:spPr>
          <a:xfrm>
            <a:off x="73571" y="378373"/>
            <a:ext cx="935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03</a:t>
            </a:r>
            <a:endParaRPr kumimoji="1" lang="ko-Kore-KR" altLang="en-US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8018E-D9EE-E949-8E7A-FEEE0AE07D88}"/>
              </a:ext>
            </a:extLst>
          </p:cNvPr>
          <p:cNvSpPr txBox="1"/>
          <p:nvPr/>
        </p:nvSpPr>
        <p:spPr>
          <a:xfrm>
            <a:off x="893380" y="430926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chemeClr val="tx2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주요 알고리즘</a:t>
            </a:r>
            <a:endParaRPr kumimoji="1" lang="en-US" altLang="ko-Kore-KR" sz="4000" b="1" dirty="0">
              <a:solidFill>
                <a:schemeClr val="tx2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851DC97C-4340-104F-BF8B-9265A8DF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49849" y="6343773"/>
            <a:ext cx="471063" cy="365125"/>
          </a:xfrm>
        </p:spPr>
        <p:txBody>
          <a:bodyPr/>
          <a:lstStyle/>
          <a:p>
            <a:fld id="{E6094875-CC03-444F-BB6F-BB6F74FEE3C8}" type="slidenum">
              <a:rPr kumimoji="1" lang="ko-Kore-KR" altLang="en-US" smtClean="0"/>
              <a:t>9</a:t>
            </a:fld>
            <a:endParaRPr kumimoji="1" lang="ko-Kore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9A6B9E6-06B9-B647-85E2-FD74B4AA9DA6}"/>
              </a:ext>
            </a:extLst>
          </p:cNvPr>
          <p:cNvSpPr txBox="1"/>
          <p:nvPr/>
        </p:nvSpPr>
        <p:spPr>
          <a:xfrm>
            <a:off x="1001109" y="1199395"/>
            <a:ext cx="7141781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500" b="1" dirty="0"/>
              <a:t>Q-learning </a:t>
            </a:r>
            <a:r>
              <a:rPr kumimoji="1" lang="ko-KR" altLang="en-US" sz="2500" b="1" dirty="0"/>
              <a:t>알고리즘</a:t>
            </a:r>
            <a:br>
              <a:rPr kumimoji="1" lang="en-US" altLang="ko-KR" dirty="0"/>
            </a:br>
            <a:r>
              <a:rPr kumimoji="1" lang="ko-KR" altLang="en-US" dirty="0"/>
              <a:t>상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우 이동 시 얻을 수 있는 기대 값을 설정하는데 사용 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3144B4-A7D5-BE49-BB1A-66743F8A9EB8}"/>
              </a:ext>
            </a:extLst>
          </p:cNvPr>
          <p:cNvSpPr txBox="1"/>
          <p:nvPr/>
        </p:nvSpPr>
        <p:spPr>
          <a:xfrm>
            <a:off x="1001108" y="5854927"/>
            <a:ext cx="7141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b="1" dirty="0">
                <a:solidFill>
                  <a:schemeClr val="accent6">
                    <a:lumMod val="75000"/>
                  </a:schemeClr>
                </a:solidFill>
              </a:rPr>
              <a:t>//</a:t>
            </a:r>
            <a:r>
              <a:rPr kumimoji="1" lang="ko-KR" altLang="en-US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kumimoji="1" lang="ko-Kore-KR" altLang="en-US" b="1" dirty="0">
                <a:solidFill>
                  <a:schemeClr val="accent6">
                    <a:lumMod val="75000"/>
                  </a:schemeClr>
                </a:solidFill>
              </a:rPr>
              <a:t>상</a:t>
            </a:r>
            <a:r>
              <a:rPr kumimoji="1" lang="en-US" altLang="ko-Kore-KR" b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kumimoji="1" lang="ko-KR" altLang="en-US" b="1" dirty="0">
                <a:solidFill>
                  <a:schemeClr val="accent6">
                    <a:lumMod val="75000"/>
                  </a:schemeClr>
                </a:solidFill>
              </a:rPr>
              <a:t> 하</a:t>
            </a:r>
            <a:r>
              <a:rPr kumimoji="1" lang="en-US" altLang="ko-KR" b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kumimoji="1" lang="ko-KR" altLang="en-US" b="1" dirty="0">
                <a:solidFill>
                  <a:schemeClr val="accent6">
                    <a:lumMod val="75000"/>
                  </a:schemeClr>
                </a:solidFill>
              </a:rPr>
              <a:t> 좌</a:t>
            </a:r>
            <a:r>
              <a:rPr kumimoji="1" lang="en-US" altLang="ko-KR" b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kumimoji="1" lang="ko-KR" altLang="en-US" b="1" dirty="0">
                <a:solidFill>
                  <a:schemeClr val="accent6">
                    <a:lumMod val="75000"/>
                  </a:schemeClr>
                </a:solidFill>
              </a:rPr>
              <a:t> 우 이동 중 가장 기대 값이 큰 방향으로 이동</a:t>
            </a:r>
            <a:r>
              <a:rPr kumimoji="1" lang="en-US" altLang="ko-KR" b="1" dirty="0">
                <a:solidFill>
                  <a:schemeClr val="accent6">
                    <a:lumMod val="75000"/>
                  </a:schemeClr>
                </a:solidFill>
              </a:rPr>
              <a:t>!</a:t>
            </a:r>
            <a:endParaRPr kumimoji="1" lang="ko-Kore-KR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A4A0A13-4510-8242-9343-FA7CFCCA8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150" y="2396137"/>
            <a:ext cx="4072662" cy="320076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1E2098F-1B79-314D-8FBA-CB8DDF851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6231" y="2396136"/>
            <a:ext cx="4123618" cy="320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691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5960</TotalTime>
  <Words>867</Words>
  <Application>Microsoft Macintosh PowerPoint</Application>
  <PresentationFormat>화면 슬라이드 쇼(4:3)</PresentationFormat>
  <Paragraphs>169</Paragraphs>
  <Slides>20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맑은 고딕</vt:lpstr>
      <vt:lpstr>NanumBarunGothic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최현구</dc:creator>
  <cp:lastModifiedBy>최현구</cp:lastModifiedBy>
  <cp:revision>75</cp:revision>
  <dcterms:created xsi:type="dcterms:W3CDTF">2020-10-06T04:04:28Z</dcterms:created>
  <dcterms:modified xsi:type="dcterms:W3CDTF">2020-11-25T04:28:32Z</dcterms:modified>
</cp:coreProperties>
</file>

<file path=docProps/thumbnail.jpeg>
</file>